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pdf" ContentType="application/pdf"/>
  <Default Extension="svg" ContentType="image/svg+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Slides/notesSlide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notesMaster" Target="notesMasters/notesMaster1.xml" /><Relationship Id="rId51" Type="http://schemas.openxmlformats.org/officeDocument/2006/relationships/viewProps" Target="viewProps.xml" /><Relationship Id="rId50" Type="http://schemas.openxmlformats.org/officeDocument/2006/relationships/presProps" Target="presProps.xml" /><Relationship Id="rId1" Type="http://schemas.openxmlformats.org/officeDocument/2006/relationships/slideMaster" Target="slideMasters/slideMaster1.xml" /><Relationship Id="rId53" Type="http://schemas.openxmlformats.org/officeDocument/2006/relationships/tableStyles" Target="tableStyles.xml" /><Relationship Id="rId52"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 physically appealing interpretation emerges: region I consists of very low values of fluctuations that lie mainly in the lanes between magnetic islands. Region II consists of sub-Gaussian current cores that populate the central regions of the magnetic islands (or flux tubes). Region III is composed of the coherent small-scale current sheet-like structures that form the sharp boundaries between the magnetic flux tubes. This classification provides a real-space picture of the nature of intermittent MHD turbulence.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df"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slide" Target="slide4.xml" /><Relationship Id="rId3" Type="http://schemas.openxmlformats.org/officeDocument/2006/relationships/slide" Target="slide14.xml" /><Relationship Id="rId4" Type="http://schemas.openxmlformats.org/officeDocument/2006/relationships/slide" Target="slide27.xml" /><Relationship Id="rId5" Type="http://schemas.openxmlformats.org/officeDocument/2006/relationships/slide" Target="slide30.xml" /><Relationship Id="rId6" Type="http://schemas.openxmlformats.org/officeDocument/2006/relationships/slide" Target="slide35.xml" /><Relationship Id="rId7" Type="http://schemas.openxmlformats.org/officeDocument/2006/relationships/slide" Target="slide40.xml" /><Relationship Id="rId8" Type="http://schemas.openxmlformats.org/officeDocument/2006/relationships/slide" Target="slide42.xml" /><Relationship Id="rId9" Type="http://schemas.openxmlformats.org/officeDocument/2006/relationships/slide" Target="slide46.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df"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df"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df"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authorea.com/users/814634/articles/1283652-solar-wind-discontinuities-in-the-outer-heliosphere-spatial-distribution-between-1-and-5-au" TargetMode="External" /><Relationship Id="rId3"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sv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svg" /></Relationships>
</file>

<file path=ppt/slides/_rels/slide3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8.xml" /><Relationship Id="rId3" Type="http://schemas.openxmlformats.org/officeDocument/2006/relationships/image" Target="../media/image21.png" /><Relationship Id="rId2" Type="http://schemas.openxmlformats.org/officeDocument/2006/relationships/image" Target="../media/image20.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23.png"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038/s41586-019-1818-7" TargetMode="External" /><Relationship Id="rId3" Type="http://schemas.openxmlformats.org/officeDocument/2006/relationships/hyperlink" Target="https://doi.org/10.1007/s11214-017-0435-8" TargetMode="External" /><Relationship Id="rId4" Type="http://schemas.openxmlformats.org/officeDocument/2006/relationships/hyperlink" Target="https://doi.org/10.1103/PhysRevE.49.5179" TargetMode="External" /><Relationship Id="rId5" Type="http://schemas.openxmlformats.org/officeDocument/2006/relationships/hyperlink" Target="https://doi.org/10.1063/1.3395944" TargetMode="External" /><Relationship Id="rId6" Type="http://schemas.openxmlformats.org/officeDocument/2006/relationships/hyperlink" Target="https://doi.org/10.3847/1538-4357/ac06a1" TargetMode="External" /><Relationship Id="rId7" Type="http://schemas.openxmlformats.org/officeDocument/2006/relationships/hyperlink" Target="https://doi.org/10.3847/1538-4357/ac5bd9" TargetMode="External" /><Relationship Id="rId8" Type="http://schemas.openxmlformats.org/officeDocument/2006/relationships/hyperlink" Target="https://doi.org/10.1051/0004-6361/202346990" TargetMode="External" /><Relationship Id="rId9" Type="http://schemas.openxmlformats.org/officeDocument/2006/relationships/hyperlink" Target="https://doi.org/10.1103/PhysRevLett.59.1424" TargetMode="External" /><Relationship Id="rId10" Type="http://schemas.openxmlformats.org/officeDocument/2006/relationships/hyperlink" Target="https://doi.org/10.1016/0032-0633(65)90131-5" TargetMode="External" /><Relationship Id="rId11" Type="http://schemas.openxmlformats.org/officeDocument/2006/relationships/hyperlink" Target="https://doi.org/10.1086/525523" TargetMode="External" /><Relationship Id="rId12" Type="http://schemas.openxmlformats.org/officeDocument/2006/relationships/hyperlink" Target="https://doi.org/10.1093/mnras/stw877" TargetMode="External" /><Relationship Id="rId13" Type="http://schemas.openxmlformats.org/officeDocument/2006/relationships/hyperlink" Target="https://doi.org/10.1007/s11214-013-9958-9" TargetMode="External" /><Relationship Id="rId14" Type="http://schemas.openxmlformats.org/officeDocument/2006/relationships/hyperlink" Target="https://doi.org/10.5194/angeo-19-667-2001" TargetMode="External" /><Relationship Id="rId15" Type="http://schemas.openxmlformats.org/officeDocument/2006/relationships/hyperlink" Target="https://doi.org/10.3847/1538-4357/ace1f2" TargetMode="External" /><Relationship Id="rId16" Type="http://schemas.openxmlformats.org/officeDocument/2006/relationships/hyperlink" Target="https://doi.org/10.1029/2024JA032586" TargetMode="External" /><Relationship Id="rId17" Type="http://schemas.openxmlformats.org/officeDocument/2006/relationships/hyperlink" Target="https://doi.org/10.3847/2041-8213/ac4fc4"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2.png"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Kinetic-scale solar wind current sheets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Statistical characteristics and their role in energetic particle transport</a:t>
            </a: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Current sheets, rotational discontinuities (RDs), tangential discontinuities (TDs), magnetic holes,</a:t>
            </a:r>
          </a:p>
        </p:txBody>
      </p:sp>
      <p:pic>
        <p:nvPicPr>
          <p:cNvPr descr="figures/baleHighlyStructuredSlow2019-fig5.png" id="0" name="Picture 1"/>
          <p:cNvPicPr>
            <a:picLocks noGrp="1" noChangeAspect="1"/>
          </p:cNvPicPr>
          <p:nvPr/>
        </p:nvPicPr>
        <p:blipFill>
          <a:blip r:embed="rId2"/>
          <a:stretch>
            <a:fillRect/>
          </a:stretch>
        </p:blipFill>
        <p:spPr bwMode="auto">
          <a:xfrm>
            <a:off x="3746500" y="203200"/>
            <a:ext cx="4749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During encounter 1, PSP connected magnetically to a small negative-polarity equatorial coronal hole. (Bale et al. 2019)</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Turbulence Transport Models (TTMs)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Broadband, low-amplitude, random-phase magnetic fluctuations</a:t>
                </a:r>
              </a:p>
              <a:p>
                <a:pPr lvl="0" indent="0" marL="0">
                  <a:buNone/>
                </a:pPr>
                <a14:m>
                  <m:oMathPara xmlns:m="http://schemas.openxmlformats.org/officeDocument/2006/math">
                    <m:oMathParaPr>
                      <m:jc m:val="center"/>
                    </m:oMathParaPr>
                    <m:oMath>
                      <m:m>
                        <m:mPr>
                          <m:baseJc m:val="center"/>
                          <m:plcHide m:val="on"/>
                          <m:mcs>
                            <m:mc>
                              <m:mcPr>
                                <m:mcJc m:val="right"/>
                                <m:count m:val="1"/>
                              </m:mcPr>
                            </m:mc>
                            <m:mc>
                              <m:mcPr>
                                <m:mcJc m:val="left"/>
                                <m:count m:val="1"/>
                              </m:mcPr>
                            </m:mc>
                          </m:mcs>
                        </m:mPr>
                        <m:mr>
                          <m:e/>
                          <m:e>
                            <m:r>
                              <m:t>δ</m:t>
                            </m:r>
                            <m:sSup>
                              <m:e>
                                <m:r>
                                  <m:t>𝐁</m:t>
                                </m:r>
                              </m:e>
                              <m:sup>
                                <m:r>
                                  <m:t>s</m:t>
                                </m:r>
                              </m:sup>
                            </m:sSup>
                            <m:r>
                              <m:rPr>
                                <m:sty m:val="p"/>
                              </m:rPr>
                              <m:t>=</m:t>
                            </m:r>
                            <m:nary>
                              <m:naryPr>
                                <m:chr m:val="∑"/>
                                <m:limLoc m:val="undOvr"/>
                                <m:subHide m:val="off"/>
                                <m:supHide m:val="off"/>
                              </m:naryPr>
                              <m:sub>
                                <m:r>
                                  <m:t>n</m:t>
                                </m:r>
                                <m:r>
                                  <m:rPr>
                                    <m:sty m:val="p"/>
                                  </m:rPr>
                                  <m:t>=</m:t>
                                </m:r>
                                <m:r>
                                  <m:t>1</m:t>
                                </m:r>
                              </m:sub>
                              <m:sup>
                                <m:sSub>
                                  <m:e>
                                    <m:r>
                                      <m:t>N</m:t>
                                    </m:r>
                                  </m:e>
                                  <m:sub>
                                    <m:r>
                                      <m:t>m</m:t>
                                    </m:r>
                                  </m:sub>
                                </m:sSub>
                              </m:sup>
                              <m:e>
                                <m:sSub>
                                  <m:e>
                                    <m:r>
                                      <m:t>A</m:t>
                                    </m:r>
                                  </m:e>
                                  <m:sub>
                                    <m:r>
                                      <m:t>n</m:t>
                                    </m:r>
                                  </m:sub>
                                </m:sSub>
                              </m:e>
                            </m:nary>
                            <m:d>
                              <m:dPr>
                                <m:begChr m:val="["/>
                                <m:sepChr m:val=""/>
                                <m:endChr m:val="]"/>
                                <m:grow/>
                              </m:dPr>
                              <m:e>
                                <m:r>
                                  <m:rPr>
                                    <m:sty m:val="p"/>
                                  </m:rPr>
                                  <m:t>cos</m:t>
                                </m:r>
                                <m:sSub>
                                  <m:e>
                                    <m:r>
                                      <m:t>α</m:t>
                                    </m:r>
                                  </m:e>
                                  <m:sub>
                                    <m:r>
                                      <m:t>n</m:t>
                                    </m:r>
                                  </m:sub>
                                </m:sSub>
                                <m:d>
                                  <m:dPr>
                                    <m:begChr m:val="("/>
                                    <m:sepChr m:val=""/>
                                    <m:endChr m:val=")"/>
                                    <m:grow/>
                                  </m:dPr>
                                  <m:e>
                                    <m:r>
                                      <m:rPr>
                                        <m:sty m:val="p"/>
                                      </m:rPr>
                                      <m:t>cos</m:t>
                                    </m:r>
                                    <m:sSub>
                                      <m:e>
                                        <m:r>
                                          <m:t>ϕ</m:t>
                                        </m:r>
                                      </m:e>
                                      <m:sub>
                                        <m:r>
                                          <m:t>n</m:t>
                                        </m:r>
                                      </m:sub>
                                    </m:sSub>
                                    <m:acc>
                                      <m:accPr>
                                        <m:chr m:val="̂"/>
                                      </m:accPr>
                                      <m:e>
                                        <m:r>
                                          <m:t>x</m:t>
                                        </m:r>
                                      </m:e>
                                    </m:acc>
                                    <m:r>
                                      <m:rPr>
                                        <m:sty m:val="p"/>
                                      </m:rPr>
                                      <m:t>+</m:t>
                                    </m:r>
                                    <m:r>
                                      <m:rPr>
                                        <m:sty m:val="p"/>
                                      </m:rPr>
                                      <m:t>sin</m:t>
                                    </m:r>
                                    <m:sSub>
                                      <m:e>
                                        <m:r>
                                          <m:t>ϕ</m:t>
                                        </m:r>
                                      </m:e>
                                      <m:sub>
                                        <m:r>
                                          <m:t>n</m:t>
                                        </m:r>
                                      </m:sub>
                                    </m:sSub>
                                    <m:acc>
                                      <m:accPr>
                                        <m:chr m:val="̂"/>
                                      </m:accPr>
                                      <m:e>
                                        <m:r>
                                          <m:t>y</m:t>
                                        </m:r>
                                      </m:e>
                                    </m:acc>
                                  </m:e>
                                </m:d>
                                <m:r>
                                  <m:rPr>
                                    <m:sty m:val="p"/>
                                  </m:rPr>
                                  <m:t>+</m:t>
                                </m:r>
                                <m:r>
                                  <m:t>i</m:t>
                                </m:r>
                                <m:r>
                                  <m:rPr>
                                    <m:sty m:val="p"/>
                                  </m:rPr>
                                  <m:t>sin</m:t>
                                </m:r>
                                <m:sSub>
                                  <m:e>
                                    <m:r>
                                      <m:t>α</m:t>
                                    </m:r>
                                  </m:e>
                                  <m:sub>
                                    <m:r>
                                      <m:t>n</m:t>
                                    </m:r>
                                  </m:sub>
                                </m:sSub>
                                <m:d>
                                  <m:dPr>
                                    <m:begChr m:val="("/>
                                    <m:sepChr m:val=""/>
                                    <m:endChr m:val=")"/>
                                    <m:grow/>
                                  </m:dPr>
                                  <m:e>
                                    <m:r>
                                      <m:rPr>
                                        <m:sty m:val="p"/>
                                      </m:rPr>
                                      <m:t>−</m:t>
                                    </m:r>
                                    <m:r>
                                      <m:rPr>
                                        <m:sty m:val="p"/>
                                      </m:rPr>
                                      <m:t>sin</m:t>
                                    </m:r>
                                    <m:sSub>
                                      <m:e>
                                        <m:r>
                                          <m:t>ϕ</m:t>
                                        </m:r>
                                      </m:e>
                                      <m:sub>
                                        <m:r>
                                          <m:t>n</m:t>
                                        </m:r>
                                      </m:sub>
                                    </m:sSub>
                                    <m:acc>
                                      <m:accPr>
                                        <m:chr m:val="̂"/>
                                      </m:accPr>
                                      <m:e>
                                        <m:r>
                                          <m:t>x</m:t>
                                        </m:r>
                                      </m:e>
                                    </m:acc>
                                    <m:r>
                                      <m:rPr>
                                        <m:sty m:val="p"/>
                                      </m:rPr>
                                      <m:t>+</m:t>
                                    </m:r>
                                    <m:r>
                                      <m:rPr>
                                        <m:sty m:val="p"/>
                                      </m:rPr>
                                      <m:t>cos</m:t>
                                    </m:r>
                                    <m:sSub>
                                      <m:e>
                                        <m:r>
                                          <m:t>ϕ</m:t>
                                        </m:r>
                                      </m:e>
                                      <m:sub>
                                        <m:r>
                                          <m:t>n</m:t>
                                        </m:r>
                                      </m:sub>
                                    </m:sSub>
                                    <m:acc>
                                      <m:accPr>
                                        <m:chr m:val="̂"/>
                                      </m:accPr>
                                      <m:e>
                                        <m:r>
                                          <m:t>y</m:t>
                                        </m:r>
                                      </m:e>
                                    </m:acc>
                                  </m:e>
                                </m:d>
                              </m:e>
                            </m:d>
                            <m:r>
                              <m:rPr>
                                <m:sty m:val="p"/>
                              </m:rPr>
                              <m:t>×</m:t>
                            </m:r>
                            <m:r>
                              <m:rPr>
                                <m:sty m:val="p"/>
                              </m:rPr>
                              <m:t>exp</m:t>
                            </m:r>
                            <m:d>
                              <m:dPr>
                                <m:begChr m:val="("/>
                                <m:sepChr m:val=""/>
                                <m:endChr m:val=")"/>
                                <m:grow/>
                              </m:dPr>
                              <m:e>
                                <m:r>
                                  <m:t>i</m:t>
                                </m:r>
                                <m:sSub>
                                  <m:e>
                                    <m:r>
                                      <m:t>k</m:t>
                                    </m:r>
                                  </m:e>
                                  <m:sub>
                                    <m:r>
                                      <m:t>n</m:t>
                                    </m:r>
                                  </m:sub>
                                </m:sSub>
                                <m:r>
                                  <m:t>z</m:t>
                                </m:r>
                                <m:r>
                                  <m:rPr>
                                    <m:sty m:val="p"/>
                                  </m:rPr>
                                  <m:t>+</m:t>
                                </m:r>
                                <m:r>
                                  <m:t>i</m:t>
                                </m:r>
                                <m:sSub>
                                  <m:e>
                                    <m:r>
                                      <m:t>β</m:t>
                                    </m:r>
                                  </m:e>
                                  <m:sub>
                                    <m:r>
                                      <m:t>n</m:t>
                                    </m:r>
                                  </m:sub>
                                </m:sSub>
                              </m:e>
                            </m:d>
                          </m:e>
                        </m:mr>
                        <m:mr>
                          <m:e/>
                          <m:e>
                            <m:r>
                              <m:t>δ</m:t>
                            </m:r>
                            <m:sSup>
                              <m:e>
                                <m:r>
                                  <m:t>𝐁</m:t>
                                </m:r>
                              </m:e>
                              <m:sup>
                                <m:r>
                                  <m:t>2</m:t>
                                </m:r>
                                <m:r>
                                  <m:t>D</m:t>
                                </m:r>
                              </m:sup>
                            </m:sSup>
                            <m:r>
                              <m:rPr>
                                <m:sty m:val="p"/>
                              </m:rPr>
                              <m:t>=</m:t>
                            </m:r>
                            <m:nary>
                              <m:naryPr>
                                <m:chr m:val="∑"/>
                                <m:limLoc m:val="undOvr"/>
                                <m:subHide m:val="off"/>
                                <m:supHide m:val="off"/>
                              </m:naryPr>
                              <m:sub>
                                <m:r>
                                  <m:t>n</m:t>
                                </m:r>
                                <m:r>
                                  <m:rPr>
                                    <m:sty m:val="p"/>
                                  </m:rPr>
                                  <m:t>=</m:t>
                                </m:r>
                                <m:r>
                                  <m:t>1</m:t>
                                </m:r>
                              </m:sub>
                              <m:sup>
                                <m:sSub>
                                  <m:e>
                                    <m:r>
                                      <m:t>N</m:t>
                                    </m:r>
                                  </m:e>
                                  <m:sub>
                                    <m:r>
                                      <m:t>m</m:t>
                                    </m:r>
                                  </m:sub>
                                </m:sSub>
                              </m:sup>
                              <m:e>
                                <m:sSub>
                                  <m:e>
                                    <m:r>
                                      <m:t>A</m:t>
                                    </m:r>
                                  </m:e>
                                  <m:sub>
                                    <m:r>
                                      <m:t>n</m:t>
                                    </m:r>
                                  </m:sub>
                                </m:sSub>
                              </m:e>
                            </m:nary>
                            <m:r>
                              <m:t>i</m:t>
                            </m:r>
                            <m:d>
                              <m:dPr>
                                <m:begChr m:val="("/>
                                <m:sepChr m:val=""/>
                                <m:endChr m:val=")"/>
                                <m:grow/>
                              </m:dPr>
                              <m:e>
                                <m:r>
                                  <m:rPr>
                                    <m:sty m:val="p"/>
                                  </m:rPr>
                                  <m:t>−</m:t>
                                </m:r>
                                <m:r>
                                  <m:rPr>
                                    <m:sty m:val="p"/>
                                  </m:rPr>
                                  <m:t>sin</m:t>
                                </m:r>
                                <m:sSub>
                                  <m:e>
                                    <m:r>
                                      <m:t>ϕ</m:t>
                                    </m:r>
                                  </m:e>
                                  <m:sub>
                                    <m:r>
                                      <m:t>n</m:t>
                                    </m:r>
                                  </m:sub>
                                </m:sSub>
                                <m:acc>
                                  <m:accPr>
                                    <m:chr m:val="̂"/>
                                  </m:accPr>
                                  <m:e>
                                    <m:r>
                                      <m:t>x</m:t>
                                    </m:r>
                                  </m:e>
                                </m:acc>
                                <m:r>
                                  <m:rPr>
                                    <m:sty m:val="p"/>
                                  </m:rPr>
                                  <m:t>+</m:t>
                                </m:r>
                                <m:r>
                                  <m:rPr>
                                    <m:sty m:val="p"/>
                                  </m:rPr>
                                  <m:t>cos</m:t>
                                </m:r>
                                <m:sSub>
                                  <m:e>
                                    <m:r>
                                      <m:t>ϕ</m:t>
                                    </m:r>
                                  </m:e>
                                  <m:sub>
                                    <m:r>
                                      <m:t>n</m:t>
                                    </m:r>
                                  </m:sub>
                                </m:sSub>
                                <m:acc>
                                  <m:accPr>
                                    <m:chr m:val="̂"/>
                                  </m:accPr>
                                  <m:e>
                                    <m:r>
                                      <m:t>y</m:t>
                                    </m:r>
                                  </m:e>
                                </m:acc>
                              </m:e>
                            </m:d>
                            <m:r>
                              <m:rPr>
                                <m:sty m:val="p"/>
                              </m:rPr>
                              <m:t>×</m:t>
                            </m:r>
                            <m:r>
                              <m:rPr>
                                <m:sty m:val="p"/>
                              </m:rPr>
                              <m:t>exp</m:t>
                            </m:r>
                            <m:d>
                              <m:dPr>
                                <m:begChr m:val="["/>
                                <m:sepChr m:val=""/>
                                <m:endChr m:val="]"/>
                                <m:grow/>
                              </m:dPr>
                              <m:e>
                                <m:r>
                                  <m:t>i</m:t>
                                </m:r>
                                <m:sSub>
                                  <m:e>
                                    <m:r>
                                      <m:t>k</m:t>
                                    </m:r>
                                  </m:e>
                                  <m:sub>
                                    <m:r>
                                      <m:t>n</m:t>
                                    </m:r>
                                  </m:sub>
                                </m:sSub>
                                <m:d>
                                  <m:dPr>
                                    <m:begChr m:val="("/>
                                    <m:sepChr m:val=""/>
                                    <m:endChr m:val=")"/>
                                    <m:grow/>
                                  </m:dPr>
                                  <m:e>
                                    <m:r>
                                      <m:rPr>
                                        <m:sty m:val="p"/>
                                      </m:rPr>
                                      <m:t>cos</m:t>
                                    </m:r>
                                    <m:sSub>
                                      <m:e>
                                        <m:r>
                                          <m:t>ϕ</m:t>
                                        </m:r>
                                      </m:e>
                                      <m:sub>
                                        <m:r>
                                          <m:t>n</m:t>
                                        </m:r>
                                      </m:sub>
                                    </m:sSub>
                                    <m:r>
                                      <m:t>x</m:t>
                                    </m:r>
                                    <m:r>
                                      <m:rPr>
                                        <m:sty m:val="p"/>
                                      </m:rPr>
                                      <m:t>+</m:t>
                                    </m:r>
                                    <m:r>
                                      <m:rPr>
                                        <m:sty m:val="p"/>
                                      </m:rPr>
                                      <m:t>sin</m:t>
                                    </m:r>
                                    <m:sSub>
                                      <m:e>
                                        <m:r>
                                          <m:t>ϕ</m:t>
                                        </m:r>
                                      </m:e>
                                      <m:sub>
                                        <m:r>
                                          <m:t>n</m:t>
                                        </m:r>
                                      </m:sub>
                                    </m:sSub>
                                    <m:r>
                                      <m:t>y</m:t>
                                    </m:r>
                                  </m:e>
                                </m:d>
                                <m:r>
                                  <m:rPr>
                                    <m:sty m:val="p"/>
                                  </m:rPr>
                                  <m:t>+</m:t>
                                </m:r>
                                <m:r>
                                  <m:t>i</m:t>
                                </m:r>
                                <m:sSub>
                                  <m:e>
                                    <m:r>
                                      <m:t>β</m:t>
                                    </m:r>
                                  </m:e>
                                  <m:sub>
                                    <m:r>
                                      <m:t>n</m:t>
                                    </m:r>
                                  </m:sub>
                                </m:sSub>
                              </m:e>
                            </m:d>
                          </m:e>
                        </m:mr>
                      </m:m>
                      <m:r>
                        <m:t>  </m:t>
                      </m:r>
                      <m:d>
                        <m:dPr>
                          <m:begChr m:val="("/>
                          <m:sepChr m:val=""/>
                          <m:endChr m:val=")"/>
                          <m:grow/>
                        </m:dPr>
                        <m:e>
                          <m:r>
                            <m:t>2</m:t>
                          </m:r>
                        </m:e>
                      </m:d>
                    </m:oMath>
                  </m:oMathPara>
                </a14:m>
              </a:p>
              <a:p>
                <a:pPr lvl="0" indent="0" marL="0">
                  <a:buNone/>
                </a:pPr>
                <a:r>
                  <a:rPr/>
                  <a:t>Wavelet-based synthetic turbulence model (Juneja et al. 1994) similar to p-model (Meneveau and Sreenivasan 1987).</a:t>
                </a:r>
              </a:p>
              <a:p>
                <a:pPr lvl="0" indent="0" marL="0">
                  <a:buNone/>
                </a:pPr>
                <a:r>
                  <a:rPr/>
                  <a:t>Pucci et al. (2016) studied the influence of spectral extension and intermittency on particle transport.</a:t>
                </a:r>
              </a:p>
            </p:txBody>
          </p:sp>
        </mc:Choice>
      </mc:AlternateContent>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Role of Current Sheets in Particle Transport</a:t>
            </a:r>
          </a:p>
        </p:txBody>
      </p:sp>
      <p:pic>
        <p:nvPicPr>
          <p:cNvPr descr="./figures/malaraEnergeticParticleDynamics2023-fig8.png" id="0" name="Picture 1"/>
          <p:cNvPicPr>
            <a:picLocks noGrp="1" noChangeAspect="1"/>
          </p:cNvPicPr>
          <p:nvPr/>
        </p:nvPicPr>
        <p:blipFill>
          <a:blip r:embed="rId2"/>
          <a:stretch>
            <a:fillRect/>
          </a:stretch>
        </p:blipFill>
        <p:spPr bwMode="auto">
          <a:xfrm>
            <a:off x="3594100" y="1193800"/>
            <a:ext cx="1955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Trajectories of three particles of 1 MeV SEP interaction with switchback (two SDWs shown by red dashed lines) Malara et al. (2023)</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Main Scientific Objective</a:t>
            </a:r>
          </a:p>
        </p:txBody>
      </p:sp>
      <p:sp>
        <p:nvSpPr>
          <p:cNvPr id="3" name="Content Placeholder 2"/>
          <p:cNvSpPr>
            <a:spLocks noGrp="1"/>
          </p:cNvSpPr>
          <p:nvPr>
            <p:ph idx="1"/>
          </p:nvPr>
        </p:nvSpPr>
        <p:spPr/>
        <p:txBody>
          <a:bodyPr/>
          <a:lstStyle/>
          <a:p>
            <a:pPr lvl="0" indent="0" marL="0">
              <a:buNone/>
            </a:pPr>
            <a:r>
              <a:rPr/>
              <a:t>Motivation / Gap : No prior studies systematically characterize particle interactions with solar wind current sheets</a:t>
            </a:r>
          </a:p>
          <a:p>
            <a:pPr lvl="0" indent="0" marL="0">
              <a:buNone/>
            </a:pPr>
            <a:r>
              <a:rPr/>
              <a:t>Quantitative understanding of how these structures influence energetic particles transport</a:t>
            </a:r>
          </a:p>
          <a:p>
            <a:pPr lvl="0" indent="0" marL="0">
              <a:buNone/>
            </a:pPr>
            <a:r>
              <a:rPr/>
              <a:t>This objective leads to two main tasks:</a:t>
            </a:r>
          </a:p>
          <a:p>
            <a:pPr lvl="0" indent="-342900" marL="342900">
              <a:buAutoNum type="arabicPeriod"/>
            </a:pPr>
            <a:r>
              <a:rPr/>
              <a:t>Observational characterization of solar wind current sheets across the heliosphere</a:t>
            </a:r>
          </a:p>
          <a:p>
            <a:pPr lvl="0" indent="-342900" marL="342900">
              <a:buAutoNum type="arabicPeriod"/>
            </a:pPr>
            <a:r>
              <a:rPr/>
              <a:t>Development of data-driven theoretical models for current sheet-induced particle scattering and transport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1: Observational Analysis of Current Sheets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 Wanderer, there is no path the path is forged as you wander. ” - Antonio Machado</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What are the properties of current sheets that are most relevant to particle transport?</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Similar to the role of turbulence level, spectral index, anisotropy and intermittency in turbulence transport models</a:t>
                </a:r>
              </a:p>
              <a:p>
                <a:pPr lvl="0" indent="0" marL="0">
                  <a:buNone/>
                </a:pPr>
                <a:r>
                  <a:rPr/>
                  <a:t>As a first-order model, we use a simple magnetic field configuration:</a:t>
                </a:r>
              </a:p>
              <a:p>
                <a:pPr lvl="0" indent="0" marL="0">
                  <a:buNone/>
                </a:pPr>
                <a14:m>
                  <m:oMathPara xmlns:m="http://schemas.openxmlformats.org/officeDocument/2006/math">
                    <m:oMathParaPr>
                      <m:jc m:val="center"/>
                    </m:oMathParaPr>
                    <m:oMath>
                      <m:m>
                        <m:mPr>
                          <m:baseJc m:val="center"/>
                          <m:plcHide m:val="on"/>
                          <m:mcs>
                            <m:mc>
                              <m:mcPr>
                                <m:mcJc m:val="right"/>
                                <m:count m:val="1"/>
                              </m:mcPr>
                            </m:mc>
                            <m:mc>
                              <m:mcPr>
                                <m:mcJc m:val="left"/>
                                <m:count m:val="1"/>
                              </m:mcPr>
                            </m:mc>
                          </m:mcs>
                        </m:mPr>
                        <m:mr>
                          <m:e>
                            <m:r>
                              <m:rPr>
                                <m:sty m:val="b"/>
                              </m:rPr>
                              <m:t>B</m:t>
                            </m:r>
                          </m:e>
                          <m:e>
                            <m:r>
                              <m:rPr>
                                <m:sty m:val="p"/>
                              </m:rPr>
                              <m:t>=</m:t>
                            </m:r>
                            <m:sSub>
                              <m:e>
                                <m:r>
                                  <m:t>B</m:t>
                                </m:r>
                              </m:e>
                              <m:sub>
                                <m:r>
                                  <m:t>0</m:t>
                                </m:r>
                              </m:sub>
                            </m:sSub>
                            <m:d>
                              <m:dPr>
                                <m:begChr m:val="("/>
                                <m:sepChr m:val=""/>
                                <m:endChr m:val=")"/>
                                <m:grow/>
                              </m:dPr>
                              <m:e>
                                <m:r>
                                  <m:rPr>
                                    <m:sty m:val="p"/>
                                  </m:rPr>
                                  <m:t>cos</m:t>
                                </m:r>
                                <m:r>
                                  <m:t>θ</m:t>
                                </m:r>
                                <m:r>
                                  <m:t> </m:t>
                                </m:r>
                                <m:sSub>
                                  <m:e>
                                    <m:r>
                                      <m:rPr>
                                        <m:sty m:val="b"/>
                                      </m:rPr>
                                      <m:t>e</m:t>
                                    </m:r>
                                  </m:e>
                                  <m:sub>
                                    <m:r>
                                      <m:rPr>
                                        <m:sty m:val="b"/>
                                      </m:rPr>
                                      <m:t>z</m:t>
                                    </m:r>
                                  </m:sub>
                                </m:sSub>
                                <m:r>
                                  <m:rPr>
                                    <m:sty m:val="p"/>
                                  </m:rPr>
                                  <m:t>+</m:t>
                                </m:r>
                                <m:r>
                                  <m:rPr>
                                    <m:sty m:val="p"/>
                                  </m:rPr>
                                  <m:t>sin</m:t>
                                </m:r>
                                <m:r>
                                  <m:t>θ</m:t>
                                </m:r>
                                <m:d>
                                  <m:dPr>
                                    <m:begChr m:val="("/>
                                    <m:sepChr m:val=""/>
                                    <m:endChr m:val=")"/>
                                    <m:grow/>
                                  </m:dPr>
                                  <m:e>
                                    <m:r>
                                      <m:rPr>
                                        <m:sty m:val="p"/>
                                      </m:rPr>
                                      <m:t>sin</m:t>
                                    </m:r>
                                    <m:r>
                                      <m:t>φ</m:t>
                                    </m:r>
                                    <m:d>
                                      <m:dPr>
                                        <m:begChr m:val="("/>
                                        <m:sepChr m:val=""/>
                                        <m:endChr m:val=")"/>
                                        <m:grow/>
                                      </m:dPr>
                                      <m:e>
                                        <m:r>
                                          <m:t>z</m:t>
                                        </m:r>
                                      </m:e>
                                    </m:d>
                                    <m:r>
                                      <m:t> </m:t>
                                    </m:r>
                                    <m:sSub>
                                      <m:e>
                                        <m:r>
                                          <m:rPr>
                                            <m:sty m:val="b"/>
                                          </m:rPr>
                                          <m:t>e</m:t>
                                        </m:r>
                                      </m:e>
                                      <m:sub>
                                        <m:r>
                                          <m:rPr>
                                            <m:sty m:val="b"/>
                                          </m:rPr>
                                          <m:t>x</m:t>
                                        </m:r>
                                      </m:sub>
                                    </m:sSub>
                                    <m:r>
                                      <m:rPr>
                                        <m:sty m:val="p"/>
                                      </m:rPr>
                                      <m:t>+</m:t>
                                    </m:r>
                                    <m:r>
                                      <m:rPr>
                                        <m:sty m:val="p"/>
                                      </m:rPr>
                                      <m:t>cos</m:t>
                                    </m:r>
                                    <m:r>
                                      <m:t>φ</m:t>
                                    </m:r>
                                    <m:d>
                                      <m:dPr>
                                        <m:begChr m:val="("/>
                                        <m:sepChr m:val=""/>
                                        <m:endChr m:val=")"/>
                                        <m:grow/>
                                      </m:dPr>
                                      <m:e>
                                        <m:r>
                                          <m:t>z</m:t>
                                        </m:r>
                                      </m:e>
                                    </m:d>
                                    <m:r>
                                      <m:t> </m:t>
                                    </m:r>
                                    <m:sSub>
                                      <m:e>
                                        <m:r>
                                          <m:rPr>
                                            <m:sty m:val="b"/>
                                          </m:rPr>
                                          <m:t>e</m:t>
                                        </m:r>
                                      </m:e>
                                      <m:sub>
                                        <m:r>
                                          <m:rPr>
                                            <m:sty m:val="b"/>
                                          </m:rPr>
                                          <m:t>y</m:t>
                                        </m:r>
                                      </m:sub>
                                    </m:sSub>
                                  </m:e>
                                </m:d>
                              </m:e>
                            </m:d>
                          </m:e>
                        </m:mr>
                        <m:mr>
                          <m:e>
                            <m:r>
                              <m:t>φ</m:t>
                            </m:r>
                            <m:d>
                              <m:dPr>
                                <m:begChr m:val="("/>
                                <m:sepChr m:val=""/>
                                <m:endChr m:val=")"/>
                                <m:grow/>
                              </m:dPr>
                              <m:e>
                                <m:r>
                                  <m:t>z</m:t>
                                </m:r>
                              </m:e>
                            </m:d>
                          </m:e>
                          <m:e>
                            <m:r>
                              <m:rPr>
                                <m:sty m:val="p"/>
                              </m:rPr>
                              <m:t>=</m:t>
                            </m:r>
                            <m:r>
                              <m:t>β</m:t>
                            </m:r>
                            <m:r>
                              <m:rPr>
                                <m:sty m:val="p"/>
                              </m:rPr>
                              <m:t>tanh</m:t>
                            </m:r>
                            <m:d>
                              <m:dPr>
                                <m:begChr m:val="("/>
                                <m:sepChr m:val=""/>
                                <m:endChr m:val=")"/>
                                <m:grow/>
                              </m:dPr>
                              <m:e>
                                <m:r>
                                  <m:t>z</m:t>
                                </m:r>
                                <m:r>
                                  <m:rPr>
                                    <m:sty m:val="p"/>
                                  </m:rPr>
                                  <m:t>/</m:t>
                                </m:r>
                                <m:r>
                                  <m:t>L</m:t>
                                </m:r>
                              </m:e>
                            </m:d>
                          </m:e>
                        </m:mr>
                      </m:m>
                    </m:oMath>
                  </m:oMathPara>
                </a14:m>
              </a:p>
            </p:txBody>
          </p:sp>
        </mc:Choice>
      </mc:AlternateContent>
      <p:pic>
        <p:nvPicPr>
          <p:cNvPr descr="https://github.com/Beforerr/finesst_solar_wind_discontinuities/blob/e3a573abca54aa0c7bf3f19a28b058fc68f42060/figures/fig-ids_examples.png?raw=true" id="0" name="Picture 1"/>
          <p:cNvPicPr>
            <a:picLocks noGrp="1" noChangeAspect="1"/>
          </p:cNvPicPr>
          <p:nvPr/>
        </p:nvPicPr>
        <p:blipFill>
          <a:blip r:embed="rId2"/>
          <a:stretch>
            <a:fillRect/>
          </a:stretch>
        </p:blipFill>
        <p:spPr bwMode="auto">
          <a:xfrm>
            <a:off x="3568700" y="1295400"/>
            <a:ext cx="5105400" cy="17018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3568700" y="4076700"/>
                <a:ext cx="5105400" cy="508000"/>
              </a:xfrm>
              <a:prstGeom prst="rect">
                <a:avLst/>
              </a:prstGeom>
              <a:noFill/>
            </p:spPr>
            <p:txBody>
              <a:bodyPr/>
              <a:lstStyle/>
              <a:p>
                <a:pPr lvl="0" indent="0" marL="0" algn="ctr">
                  <a:buNone/>
                </a:pPr>
                <a:r>
                  <a:rPr/>
                  <a:t>Current sheets detected by PSP, Juno, STEREO and near-Earth ARTEMIS satellite: red, blue, and black lines are </a:t>
                </a:r>
                <a14:m>
                  <m:oMath xmlns:m="http://schemas.openxmlformats.org/officeDocument/2006/math">
                    <m:sSub>
                      <m:e>
                        <m:r>
                          <m:t>B</m:t>
                        </m:r>
                      </m:e>
                      <m:sub>
                        <m:r>
                          <m:t>l</m:t>
                        </m:r>
                      </m:sub>
                    </m:sSub>
                  </m:oMath>
                </a14:m>
                <a:r>
                  <a:rPr/>
                  <a:t>, </a:t>
                </a:r>
                <a14:m>
                  <m:oMath xmlns:m="http://schemas.openxmlformats.org/officeDocument/2006/math">
                    <m:sSub>
                      <m:e>
                        <m:r>
                          <m:t>B</m:t>
                        </m:r>
                      </m:e>
                      <m:sub>
                        <m:r>
                          <m:t>m</m:t>
                        </m:r>
                      </m:sub>
                    </m:sSub>
                  </m:oMath>
                </a14:m>
                <a:r>
                  <a:rPr/>
                  <a:t>, and </a:t>
                </a:r>
                <a14:m>
                  <m:oMath xmlns:m="http://schemas.openxmlformats.org/officeDocument/2006/math">
                    <m:d>
                      <m:dPr>
                        <m:begChr m:val="|"/>
                        <m:sepChr m:val=""/>
                        <m:endChr m:val="|"/>
                        <m:grow/>
                      </m:dPr>
                      <m:e>
                        <m:r>
                          <m:rPr>
                            <m:sty m:val="b"/>
                          </m:rPr>
                          <m:t>B</m:t>
                        </m:r>
                      </m:e>
                    </m:d>
                  </m:oMath>
                </a14:m>
                <a:r>
                  <a:rPr/>
                  <a:t>.</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Hamiltonian formalism</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The motion of particle after simplification and normalization:</a:t>
                </a:r>
              </a:p>
              <a:p>
                <a:pPr lvl="0" indent="0" marL="0">
                  <a:buNone/>
                </a:pPr>
                <a14:m>
                  <m:oMathPara xmlns:m="http://schemas.openxmlformats.org/officeDocument/2006/math">
                    <m:oMathParaPr>
                      <m:jc m:val="center"/>
                    </m:oMathParaPr>
                    <m:oMath>
                      <m:m>
                        <m:mPr>
                          <m:baseJc m:val="center"/>
                          <m:plcHide m:val="on"/>
                          <m:mcs>
                            <m:mc>
                              <m:mcPr>
                                <m:mcJc m:val="right"/>
                                <m:count m:val="1"/>
                              </m:mcPr>
                            </m:mc>
                            <m:mc>
                              <m:mcPr>
                                <m:mcJc m:val="left"/>
                                <m:count m:val="1"/>
                              </m:mcPr>
                            </m:mc>
                          </m:mcs>
                        </m:mPr>
                        <m:mr>
                          <m:e>
                            <m:acc>
                              <m:accPr>
                                <m:chr m:val="̃"/>
                              </m:accPr>
                              <m:e>
                                <m:r>
                                  <m:t>H</m:t>
                                </m:r>
                              </m:e>
                            </m:acc>
                          </m:e>
                          <m:e>
                            <m:r>
                              <m:rPr>
                                <m:sty m:val="p"/>
                              </m:rPr>
                              <m:t>=</m:t>
                            </m:r>
                            <m:f>
                              <m:fPr>
                                <m:type m:val="bar"/>
                              </m:fPr>
                              <m:num>
                                <m:r>
                                  <m:t>1</m:t>
                                </m:r>
                              </m:num>
                              <m:den>
                                <m:r>
                                  <m:t>2</m:t>
                                </m:r>
                              </m:den>
                            </m:f>
                            <m:d>
                              <m:dPr>
                                <m:begChr m:val="("/>
                                <m:sepChr m:val=""/>
                                <m:endChr m:val=")"/>
                                <m:grow/>
                              </m:dPr>
                              <m:e>
                                <m:sSup>
                                  <m:e>
                                    <m:d>
                                      <m:dPr>
                                        <m:begChr m:val="("/>
                                        <m:sepChr m:val=""/>
                                        <m:endChr m:val=")"/>
                                        <m:grow/>
                                      </m:dPr>
                                      <m:e>
                                        <m:acc>
                                          <m:accPr>
                                            <m:chr m:val="̃"/>
                                          </m:accPr>
                                          <m:e>
                                            <m:sSub>
                                              <m:e>
                                                <m:r>
                                                  <m:t>p</m:t>
                                                </m:r>
                                              </m:e>
                                              <m:sub>
                                                <m:r>
                                                  <m:t>x</m:t>
                                                </m:r>
                                              </m:sub>
                                            </m:sSub>
                                          </m:e>
                                        </m:acc>
                                        <m:r>
                                          <m:rPr>
                                            <m:sty m:val="p"/>
                                          </m:rPr>
                                          <m:t>−</m:t>
                                        </m:r>
                                        <m:sSub>
                                          <m:e>
                                            <m:r>
                                              <m:t>f</m:t>
                                            </m:r>
                                          </m:e>
                                          <m:sub>
                                            <m:r>
                                              <m:t>1</m:t>
                                            </m:r>
                                          </m:sub>
                                        </m:sSub>
                                        <m:d>
                                          <m:dPr>
                                            <m:begChr m:val="("/>
                                            <m:sepChr m:val=""/>
                                            <m:endChr m:val=")"/>
                                            <m:grow/>
                                          </m:dPr>
                                          <m:e>
                                            <m:r>
                                              <m:t>z</m:t>
                                            </m:r>
                                          </m:e>
                                        </m:d>
                                      </m:e>
                                    </m:d>
                                  </m:e>
                                  <m:sup>
                                    <m:r>
                                      <m:t>2</m:t>
                                    </m:r>
                                  </m:sup>
                                </m:sSup>
                                <m:r>
                                  <m:rPr>
                                    <m:sty m:val="p"/>
                                  </m:rPr>
                                  <m:t>+</m:t>
                                </m:r>
                                <m:sSup>
                                  <m:e>
                                    <m:d>
                                      <m:dPr>
                                        <m:begChr m:val="("/>
                                        <m:sepChr m:val=""/>
                                        <m:endChr m:val=")"/>
                                        <m:grow/>
                                      </m:dPr>
                                      <m:e>
                                        <m:acc>
                                          <m:accPr>
                                            <m:chr m:val="̃"/>
                                          </m:accPr>
                                          <m:e>
                                            <m:r>
                                              <m:t>x</m:t>
                                            </m:r>
                                          </m:e>
                                        </m:acc>
                                        <m:r>
                                          <m:rPr>
                                            <m:sty m:val="p"/>
                                          </m:rPr>
                                          <m:t>cot</m:t>
                                        </m:r>
                                        <m:r>
                                          <m:t>θ</m:t>
                                        </m:r>
                                        <m:r>
                                          <m:rPr>
                                            <m:sty m:val="p"/>
                                          </m:rPr>
                                          <m:t>+</m:t>
                                        </m:r>
                                        <m:sSub>
                                          <m:e>
                                            <m:r>
                                              <m:t>f</m:t>
                                            </m:r>
                                          </m:e>
                                          <m:sub>
                                            <m:r>
                                              <m:t>2</m:t>
                                            </m:r>
                                          </m:sub>
                                        </m:sSub>
                                        <m:d>
                                          <m:dPr>
                                            <m:begChr m:val="("/>
                                            <m:sepChr m:val=""/>
                                            <m:endChr m:val=")"/>
                                            <m:grow/>
                                          </m:dPr>
                                          <m:e>
                                            <m:r>
                                              <m:t>z</m:t>
                                            </m:r>
                                          </m:e>
                                        </m:d>
                                      </m:e>
                                    </m:d>
                                  </m:e>
                                  <m:sup>
                                    <m:r>
                                      <m:t>2</m:t>
                                    </m:r>
                                  </m:sup>
                                </m:sSup>
                                <m:r>
                                  <m:rPr>
                                    <m:sty m:val="p"/>
                                  </m:rPr>
                                  <m:t>+</m:t>
                                </m:r>
                                <m:sSup>
                                  <m:e>
                                    <m:acc>
                                      <m:accPr>
                                        <m:chr m:val="̃"/>
                                      </m:accPr>
                                      <m:e>
                                        <m:sSub>
                                          <m:e>
                                            <m:r>
                                              <m:t>p</m:t>
                                            </m:r>
                                          </m:e>
                                          <m:sub>
                                            <m:r>
                                              <m:t>z</m:t>
                                            </m:r>
                                          </m:sub>
                                        </m:sSub>
                                      </m:e>
                                    </m:acc>
                                  </m:e>
                                  <m:sup>
                                    <m:r>
                                      <m:t>2</m:t>
                                    </m:r>
                                  </m:sup>
                                </m:sSup>
                              </m:e>
                            </m:d>
                          </m:e>
                        </m:mr>
                        <m:mr>
                          <m:e>
                            <m:sSub>
                              <m:e>
                                <m:r>
                                  <m:t>f</m:t>
                                </m:r>
                              </m:e>
                              <m:sub>
                                <m:r>
                                  <m:t>1</m:t>
                                </m:r>
                              </m:sub>
                            </m:sSub>
                            <m:d>
                              <m:dPr>
                                <m:begChr m:val="("/>
                                <m:sepChr m:val=""/>
                                <m:endChr m:val=")"/>
                                <m:grow/>
                              </m:dPr>
                              <m:e>
                                <m:r>
                                  <m:t>z</m:t>
                                </m:r>
                              </m:e>
                            </m:d>
                          </m:e>
                          <m:e>
                            <m:r>
                              <m:rPr>
                                <m:sty m:val="p"/>
                              </m:rPr>
                              <m:t>=</m:t>
                            </m:r>
                            <m:f>
                              <m:fPr>
                                <m:type m:val="bar"/>
                              </m:fPr>
                              <m:num>
                                <m:r>
                                  <m:t>1</m:t>
                                </m:r>
                              </m:num>
                              <m:den>
                                <m:r>
                                  <m:t>2</m:t>
                                </m:r>
                              </m:den>
                            </m:f>
                            <m:r>
                              <m:rPr>
                                <m:sty m:val="p"/>
                              </m:rPr>
                              <m:t>cos</m:t>
                            </m:r>
                            <m:r>
                              <m:t>β</m:t>
                            </m:r>
                            <m:r>
                              <m:t> </m:t>
                            </m:r>
                            <m:d>
                              <m:dPr>
                                <m:begChr m:val="("/>
                                <m:sepChr m:val=""/>
                                <m:endChr m:val=")"/>
                                <m:grow/>
                              </m:dPr>
                              <m:e>
                                <m:r>
                                  <m:rPr>
                                    <m:nor/>
                                    <m:sty m:val="p"/>
                                  </m:rPr>
                                  <m:t>Ci</m:t>
                                </m:r>
                                <m:d>
                                  <m:dPr>
                                    <m:begChr m:val="("/>
                                    <m:sepChr m:val=""/>
                                    <m:endChr m:val=")"/>
                                    <m:grow/>
                                  </m:dPr>
                                  <m:e>
                                    <m:r>
                                      <m:t>β</m:t>
                                    </m:r>
                                    <m:sSub>
                                      <m:e>
                                        <m:r>
                                          <m:t>s</m:t>
                                        </m:r>
                                      </m:e>
                                      <m:sub>
                                        <m:r>
                                          <m:rPr>
                                            <m:sty m:val="p"/>
                                          </m:rPr>
                                          <m:t>+</m:t>
                                        </m:r>
                                      </m:sub>
                                    </m:sSub>
                                    <m:d>
                                      <m:dPr>
                                        <m:begChr m:val="("/>
                                        <m:sepChr m:val=""/>
                                        <m:endChr m:val=")"/>
                                        <m:grow/>
                                      </m:dPr>
                                      <m:e>
                                        <m:r>
                                          <m:t>z</m:t>
                                        </m:r>
                                      </m:e>
                                    </m:d>
                                  </m:e>
                                </m:d>
                                <m:r>
                                  <m:rPr>
                                    <m:sty m:val="p"/>
                                  </m:rPr>
                                  <m:t>−</m:t>
                                </m:r>
                                <m:r>
                                  <m:rPr>
                                    <m:nor/>
                                    <m:sty m:val="p"/>
                                  </m:rPr>
                                  <m:t>Ci</m:t>
                                </m:r>
                                <m:d>
                                  <m:dPr>
                                    <m:begChr m:val="("/>
                                    <m:sepChr m:val=""/>
                                    <m:endChr m:val=")"/>
                                    <m:grow/>
                                  </m:dPr>
                                  <m:e>
                                    <m:r>
                                      <m:t>β</m:t>
                                    </m:r>
                                    <m:sSub>
                                      <m:e>
                                        <m:r>
                                          <m:t>s</m:t>
                                        </m:r>
                                      </m:e>
                                      <m:sub>
                                        <m:r>
                                          <m:rPr>
                                            <m:sty m:val="p"/>
                                          </m:rPr>
                                          <m:t>−</m:t>
                                        </m:r>
                                      </m:sub>
                                    </m:sSub>
                                    <m:d>
                                      <m:dPr>
                                        <m:begChr m:val="("/>
                                        <m:sepChr m:val=""/>
                                        <m:endChr m:val=")"/>
                                        <m:grow/>
                                      </m:dPr>
                                      <m:e>
                                        <m:r>
                                          <m:t>z</m:t>
                                        </m:r>
                                      </m:e>
                                    </m:d>
                                  </m:e>
                                </m:d>
                              </m:e>
                            </m:d>
                            <m:r>
                              <m:rPr>
                                <m:sty m:val="p"/>
                              </m:rPr>
                              <m:t>+</m:t>
                            </m:r>
                            <m:f>
                              <m:fPr>
                                <m:type m:val="bar"/>
                              </m:fPr>
                              <m:num>
                                <m:r>
                                  <m:t>1</m:t>
                                </m:r>
                              </m:num>
                              <m:den>
                                <m:r>
                                  <m:t>2</m:t>
                                </m:r>
                              </m:den>
                            </m:f>
                            <m:r>
                              <m:rPr>
                                <m:sty m:val="p"/>
                              </m:rPr>
                              <m:t>sin</m:t>
                            </m:r>
                            <m:r>
                              <m:t>β</m:t>
                            </m:r>
                            <m:r>
                              <m:t> </m:t>
                            </m:r>
                            <m:d>
                              <m:dPr>
                                <m:begChr m:val="("/>
                                <m:sepChr m:val=""/>
                                <m:endChr m:val=")"/>
                                <m:grow/>
                              </m:dPr>
                              <m:e>
                                <m:r>
                                  <m:rPr>
                                    <m:nor/>
                                    <m:sty m:val="p"/>
                                  </m:rPr>
                                  <m:t>Si</m:t>
                                </m:r>
                                <m:d>
                                  <m:dPr>
                                    <m:begChr m:val="("/>
                                    <m:sepChr m:val=""/>
                                    <m:endChr m:val=")"/>
                                    <m:grow/>
                                  </m:dPr>
                                  <m:e>
                                    <m:r>
                                      <m:t>β</m:t>
                                    </m:r>
                                    <m:sSub>
                                      <m:e>
                                        <m:r>
                                          <m:t>s</m:t>
                                        </m:r>
                                      </m:e>
                                      <m:sub>
                                        <m:r>
                                          <m:rPr>
                                            <m:sty m:val="p"/>
                                          </m:rPr>
                                          <m:t>+</m:t>
                                        </m:r>
                                      </m:sub>
                                    </m:sSub>
                                    <m:d>
                                      <m:dPr>
                                        <m:begChr m:val="("/>
                                        <m:sepChr m:val=""/>
                                        <m:endChr m:val=")"/>
                                        <m:grow/>
                                      </m:dPr>
                                      <m:e>
                                        <m:r>
                                          <m:t>z</m:t>
                                        </m:r>
                                      </m:e>
                                    </m:d>
                                  </m:e>
                                </m:d>
                                <m:r>
                                  <m:rPr>
                                    <m:sty m:val="p"/>
                                  </m:rPr>
                                  <m:t>−</m:t>
                                </m:r>
                                <m:r>
                                  <m:rPr>
                                    <m:nor/>
                                    <m:sty m:val="p"/>
                                  </m:rPr>
                                  <m:t>Si</m:t>
                                </m:r>
                                <m:d>
                                  <m:dPr>
                                    <m:begChr m:val="("/>
                                    <m:sepChr m:val=""/>
                                    <m:endChr m:val=")"/>
                                    <m:grow/>
                                  </m:dPr>
                                  <m:e>
                                    <m:r>
                                      <m:t>β</m:t>
                                    </m:r>
                                    <m:sSub>
                                      <m:e>
                                        <m:r>
                                          <m:t>s</m:t>
                                        </m:r>
                                      </m:e>
                                      <m:sub>
                                        <m:r>
                                          <m:rPr>
                                            <m:sty m:val="p"/>
                                          </m:rPr>
                                          <m:t>−</m:t>
                                        </m:r>
                                      </m:sub>
                                    </m:sSub>
                                    <m:d>
                                      <m:dPr>
                                        <m:begChr m:val="("/>
                                        <m:sepChr m:val=""/>
                                        <m:endChr m:val=")"/>
                                        <m:grow/>
                                      </m:dPr>
                                      <m:e>
                                        <m:r>
                                          <m:t>z</m:t>
                                        </m:r>
                                      </m:e>
                                    </m:d>
                                  </m:e>
                                </m:d>
                              </m:e>
                            </m:d>
                            <m:r>
                              <m:rPr>
                                <m:sty m:val="p"/>
                              </m:rPr>
                              <m:t>,</m:t>
                            </m:r>
                          </m:e>
                        </m:mr>
                        <m:mr>
                          <m:e>
                            <m:sSub>
                              <m:e>
                                <m:r>
                                  <m:t>f</m:t>
                                </m:r>
                              </m:e>
                              <m:sub>
                                <m:r>
                                  <m:t>2</m:t>
                                </m:r>
                              </m:sub>
                            </m:sSub>
                            <m:d>
                              <m:dPr>
                                <m:begChr m:val="("/>
                                <m:sepChr m:val=""/>
                                <m:endChr m:val=")"/>
                                <m:grow/>
                              </m:dPr>
                              <m:e>
                                <m:r>
                                  <m:t>z</m:t>
                                </m:r>
                              </m:e>
                            </m:d>
                          </m:e>
                          <m:e>
                            <m:r>
                              <m:rPr>
                                <m:sty m:val="p"/>
                              </m:rPr>
                              <m:t>=</m:t>
                            </m:r>
                            <m:f>
                              <m:fPr>
                                <m:type m:val="bar"/>
                              </m:fPr>
                              <m:num>
                                <m:r>
                                  <m:t>1</m:t>
                                </m:r>
                              </m:num>
                              <m:den>
                                <m:r>
                                  <m:t>2</m:t>
                                </m:r>
                              </m:den>
                            </m:f>
                            <m:r>
                              <m:rPr>
                                <m:sty m:val="p"/>
                              </m:rPr>
                              <m:t>sin</m:t>
                            </m:r>
                            <m:r>
                              <m:t>β</m:t>
                            </m:r>
                            <m:r>
                              <m:t> </m:t>
                            </m:r>
                            <m:d>
                              <m:dPr>
                                <m:begChr m:val="("/>
                                <m:sepChr m:val=""/>
                                <m:endChr m:val=")"/>
                                <m:grow/>
                              </m:dPr>
                              <m:e>
                                <m:r>
                                  <m:rPr>
                                    <m:nor/>
                                    <m:sty m:val="p"/>
                                  </m:rPr>
                                  <m:t>Ci</m:t>
                                </m:r>
                                <m:d>
                                  <m:dPr>
                                    <m:begChr m:val="("/>
                                    <m:sepChr m:val=""/>
                                    <m:endChr m:val=")"/>
                                    <m:grow/>
                                  </m:dPr>
                                  <m:e>
                                    <m:r>
                                      <m:t>β</m:t>
                                    </m:r>
                                    <m:sSub>
                                      <m:e>
                                        <m:r>
                                          <m:t>s</m:t>
                                        </m:r>
                                      </m:e>
                                      <m:sub>
                                        <m:r>
                                          <m:rPr>
                                            <m:sty m:val="p"/>
                                          </m:rPr>
                                          <m:t>+</m:t>
                                        </m:r>
                                      </m:sub>
                                    </m:sSub>
                                    <m:d>
                                      <m:dPr>
                                        <m:begChr m:val="("/>
                                        <m:sepChr m:val=""/>
                                        <m:endChr m:val=")"/>
                                        <m:grow/>
                                      </m:dPr>
                                      <m:e>
                                        <m:r>
                                          <m:t>z</m:t>
                                        </m:r>
                                      </m:e>
                                    </m:d>
                                  </m:e>
                                </m:d>
                                <m:r>
                                  <m:rPr>
                                    <m:sty m:val="p"/>
                                  </m:rPr>
                                  <m:t>+</m:t>
                                </m:r>
                                <m:r>
                                  <m:rPr>
                                    <m:nor/>
                                    <m:sty m:val="p"/>
                                  </m:rPr>
                                  <m:t>Ci</m:t>
                                </m:r>
                                <m:d>
                                  <m:dPr>
                                    <m:begChr m:val="("/>
                                    <m:sepChr m:val=""/>
                                    <m:endChr m:val=")"/>
                                    <m:grow/>
                                  </m:dPr>
                                  <m:e>
                                    <m:r>
                                      <m:t>β</m:t>
                                    </m:r>
                                    <m:sSub>
                                      <m:e>
                                        <m:r>
                                          <m:t>s</m:t>
                                        </m:r>
                                      </m:e>
                                      <m:sub>
                                        <m:r>
                                          <m:rPr>
                                            <m:sty m:val="p"/>
                                          </m:rPr>
                                          <m:t>−</m:t>
                                        </m:r>
                                      </m:sub>
                                    </m:sSub>
                                    <m:d>
                                      <m:dPr>
                                        <m:begChr m:val="("/>
                                        <m:sepChr m:val=""/>
                                        <m:endChr m:val=")"/>
                                        <m:grow/>
                                      </m:dPr>
                                      <m:e>
                                        <m:r>
                                          <m:t>z</m:t>
                                        </m:r>
                                      </m:e>
                                    </m:d>
                                  </m:e>
                                </m:d>
                              </m:e>
                            </m:d>
                            <m:r>
                              <m:rPr>
                                <m:sty m:val="p"/>
                              </m:rPr>
                              <m:t>−</m:t>
                            </m:r>
                            <m:f>
                              <m:fPr>
                                <m:type m:val="bar"/>
                              </m:fPr>
                              <m:num>
                                <m:r>
                                  <m:t>1</m:t>
                                </m:r>
                              </m:num>
                              <m:den>
                                <m:r>
                                  <m:t>2</m:t>
                                </m:r>
                              </m:den>
                            </m:f>
                            <m:r>
                              <m:rPr>
                                <m:sty m:val="p"/>
                              </m:rPr>
                              <m:t>cos</m:t>
                            </m:r>
                            <m:r>
                              <m:t>β</m:t>
                            </m:r>
                            <m:r>
                              <m:t> </m:t>
                            </m:r>
                            <m:d>
                              <m:dPr>
                                <m:begChr m:val="("/>
                                <m:sepChr m:val=""/>
                                <m:endChr m:val=")"/>
                                <m:grow/>
                              </m:dPr>
                              <m:e>
                                <m:r>
                                  <m:rPr>
                                    <m:nor/>
                                    <m:sty m:val="p"/>
                                  </m:rPr>
                                  <m:t>Si</m:t>
                                </m:r>
                                <m:d>
                                  <m:dPr>
                                    <m:begChr m:val="("/>
                                    <m:sepChr m:val=""/>
                                    <m:endChr m:val=")"/>
                                    <m:grow/>
                                  </m:dPr>
                                  <m:e>
                                    <m:r>
                                      <m:t>β</m:t>
                                    </m:r>
                                    <m:sSub>
                                      <m:e>
                                        <m:r>
                                          <m:t>s</m:t>
                                        </m:r>
                                      </m:e>
                                      <m:sub>
                                        <m:r>
                                          <m:rPr>
                                            <m:sty m:val="p"/>
                                          </m:rPr>
                                          <m:t>+</m:t>
                                        </m:r>
                                      </m:sub>
                                    </m:sSub>
                                    <m:d>
                                      <m:dPr>
                                        <m:begChr m:val="("/>
                                        <m:sepChr m:val=""/>
                                        <m:endChr m:val=")"/>
                                        <m:grow/>
                                      </m:dPr>
                                      <m:e>
                                        <m:r>
                                          <m:t>z</m:t>
                                        </m:r>
                                      </m:e>
                                    </m:d>
                                  </m:e>
                                </m:d>
                                <m:r>
                                  <m:rPr>
                                    <m:sty m:val="p"/>
                                  </m:rPr>
                                  <m:t>+</m:t>
                                </m:r>
                                <m:r>
                                  <m:rPr>
                                    <m:nor/>
                                    <m:sty m:val="p"/>
                                  </m:rPr>
                                  <m:t>Si</m:t>
                                </m:r>
                                <m:d>
                                  <m:dPr>
                                    <m:begChr m:val="("/>
                                    <m:sepChr m:val=""/>
                                    <m:endChr m:val=")"/>
                                    <m:grow/>
                                  </m:dPr>
                                  <m:e>
                                    <m:r>
                                      <m:t>β</m:t>
                                    </m:r>
                                    <m:sSub>
                                      <m:e>
                                        <m:r>
                                          <m:t>s</m:t>
                                        </m:r>
                                      </m:e>
                                      <m:sub>
                                        <m:r>
                                          <m:rPr>
                                            <m:sty m:val="p"/>
                                          </m:rPr>
                                          <m:t>−</m:t>
                                        </m:r>
                                      </m:sub>
                                    </m:sSub>
                                    <m:d>
                                      <m:dPr>
                                        <m:begChr m:val="("/>
                                        <m:sepChr m:val=""/>
                                        <m:endChr m:val=")"/>
                                        <m:grow/>
                                      </m:dPr>
                                      <m:e>
                                        <m:r>
                                          <m:t>z</m:t>
                                        </m:r>
                                      </m:e>
                                    </m:d>
                                  </m:e>
                                </m:d>
                              </m:e>
                            </m:d>
                          </m:e>
                        </m:mr>
                      </m:m>
                      <m:r>
                        <m:t>  </m:t>
                      </m:r>
                      <m:d>
                        <m:dPr>
                          <m:begChr m:val="("/>
                          <m:sepChr m:val=""/>
                          <m:endChr m:val=")"/>
                          <m:grow/>
                        </m:dPr>
                        <m:e>
                          <m:r>
                            <m:t>3</m:t>
                          </m:r>
                        </m:e>
                      </m:d>
                    </m:oMath>
                  </m:oMathPara>
                </a14:m>
              </a:p>
              <a:p>
                <a:pPr lvl="0" indent="0" marL="0">
                  <a:buNone/>
                </a:pPr>
                <a:r>
                  <a:rPr/>
                  <a:t>Four key parameters:</a:t>
                </a:r>
              </a:p>
              <a:p>
                <a:pPr lvl="0"/>
                <a:r>
                  <a:rPr/>
                  <a:t>Occurrence rate</a:t>
                </a:r>
              </a:p>
              <a:p>
                <a:pPr lvl="0"/>
                <a:r>
                  <a:rPr/>
                  <a:t>Shear angle </a:t>
                </a:r>
                <a14:m>
                  <m:oMath xmlns:m="http://schemas.openxmlformats.org/officeDocument/2006/math">
                    <m:r>
                      <m:t>β</m:t>
                    </m:r>
                  </m:oMath>
                </a14:m>
                <a:r>
                  <a:rPr/>
                  <a:t> =&gt; </a:t>
                </a:r>
                <a14:m>
                  <m:oMath xmlns:m="http://schemas.openxmlformats.org/officeDocument/2006/math">
                    <m:sSub>
                      <m:e>
                        <m:r>
                          <m:t>J</m:t>
                        </m:r>
                      </m:e>
                      <m:sub>
                        <m:r>
                          <m:t>m</m:t>
                        </m:r>
                      </m:sub>
                    </m:sSub>
                    <m:r>
                      <m:rPr>
                        <m:sty m:val="p"/>
                      </m:rPr>
                      <m:t>=</m:t>
                    </m:r>
                    <m:r>
                      <m:rPr>
                        <m:sty m:val="p"/>
                      </m:rPr>
                      <m:t>−</m:t>
                    </m:r>
                    <m:f>
                      <m:fPr>
                        <m:type m:val="bar"/>
                      </m:fPr>
                      <m:num>
                        <m:r>
                          <m:t>1</m:t>
                        </m:r>
                      </m:num>
                      <m:den>
                        <m:sSub>
                          <m:e>
                            <m:r>
                              <m:t>μ</m:t>
                            </m:r>
                          </m:e>
                          <m:sub>
                            <m:r>
                              <m:t>0</m:t>
                            </m:r>
                          </m:sub>
                        </m:sSub>
                        <m:sSub>
                          <m:e>
                            <m:r>
                              <m:t>V</m:t>
                            </m:r>
                          </m:e>
                          <m:sub>
                            <m:r>
                              <m:t>n</m:t>
                            </m:r>
                          </m:sub>
                        </m:sSub>
                      </m:den>
                    </m:f>
                    <m:f>
                      <m:fPr>
                        <m:type m:val="bar"/>
                      </m:fPr>
                      <m:num>
                        <m:r>
                          <m:t>d</m:t>
                        </m:r>
                        <m:sSub>
                          <m:e>
                            <m:r>
                              <m:t>B</m:t>
                            </m:r>
                          </m:e>
                          <m:sub>
                            <m:r>
                              <m:t>l</m:t>
                            </m:r>
                          </m:sub>
                        </m:sSub>
                      </m:num>
                      <m:den>
                        <m:r>
                          <m:t>d</m:t>
                        </m:r>
                        <m:r>
                          <m:t>t</m:t>
                        </m:r>
                      </m:den>
                    </m:f>
                  </m:oMath>
                </a14:m>
                <a:r>
                  <a:rPr/>
                  <a:t> Current density</a:t>
                </a:r>
              </a:p>
              <a:p>
                <a:pPr lvl="0"/>
                <a:r>
                  <a:rPr/>
                  <a:t>Normal direction </a:t>
                </a:r>
                <a14:m>
                  <m:oMath xmlns:m="http://schemas.openxmlformats.org/officeDocument/2006/math">
                    <m:r>
                      <m:t>θ</m:t>
                    </m:r>
                  </m:oMath>
                </a14:m>
              </a:p>
              <a:p>
                <a:pPr lvl="0"/>
                <a:r>
                  <a:rPr/>
                  <a:t>Current sheet thickness (compared to the particle gyroradius)</a:t>
                </a:r>
              </a:p>
            </p:txBody>
          </p:sp>
        </mc:Choice>
      </mc:AlternateContent>
      <p:pic>
        <p:nvPicPr>
          <p:cNvPr descr="./figures/fig_thc.pdf"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3568700" y="4076700"/>
                <a:ext cx="5105400" cy="508000"/>
              </a:xfrm>
              <a:prstGeom prst="rect">
                <a:avLst/>
              </a:prstGeom>
              <a:noFill/>
            </p:spPr>
            <p:txBody>
              <a:bodyPr/>
              <a:lstStyle/>
              <a:p>
                <a:pPr lvl="0" indent="0" marL="0" algn="ctr">
                  <a:buNone/>
                </a:pPr>
                <a:r>
                  <a:rPr/>
                  <a:t>Example of a current sheet observed by ARTEMIS. Top: magnetic field in the current sheet </a:t>
                </a:r>
                <a14:m>
                  <m:oMath xmlns:m="http://schemas.openxmlformats.org/officeDocument/2006/math">
                    <m:r>
                      <m:rPr>
                        <m:nor/>
                        <m:sty m:val="b"/>
                      </m:rPr>
                      <m:t>lmn</m:t>
                    </m:r>
                  </m:oMath>
                </a14:m>
                <a:r>
                  <a:rPr/>
                  <a:t> coordinate system where </a:t>
                </a:r>
                <a14:m>
                  <m:oMath xmlns:m="http://schemas.openxmlformats.org/officeDocument/2006/math">
                    <m:r>
                      <m:t>l</m:t>
                    </m:r>
                  </m:oMath>
                </a14:m>
                <a:r>
                  <a:rPr/>
                  <a:t> represents the maximum variance direcction (</a:t>
                </a:r>
                <a14:m>
                  <m:oMath xmlns:m="http://schemas.openxmlformats.org/officeDocument/2006/math">
                    <m:sSub>
                      <m:e>
                        <m:r>
                          <m:t>B</m:t>
                        </m:r>
                      </m:e>
                      <m:sub>
                        <m:r>
                          <m:t>x</m:t>
                        </m:r>
                      </m:sub>
                    </m:sSub>
                    <m:r>
                      <m:rPr>
                        <m:sty m:val="p"/>
                      </m:rPr>
                      <m:t>=</m:t>
                    </m:r>
                    <m:sSub>
                      <m:e>
                        <m:r>
                          <m:t>B</m:t>
                        </m:r>
                      </m:e>
                      <m:sub>
                        <m:r>
                          <m:t>t</m:t>
                        </m:r>
                      </m:sub>
                    </m:sSub>
                    <m:r>
                      <m:rPr>
                        <m:sty m:val="p"/>
                      </m:rPr>
                      <m:t>sin</m:t>
                    </m:r>
                    <m:r>
                      <m:t>φ</m:t>
                    </m:r>
                  </m:oMath>
                </a14:m>
                <a:r>
                  <a:rPr/>
                  <a:t> in our model), </a:t>
                </a:r>
                <a14:m>
                  <m:oMath xmlns:m="http://schemas.openxmlformats.org/officeDocument/2006/math">
                    <m:r>
                      <m:t>m</m:t>
                    </m:r>
                  </m:oMath>
                </a14:m>
                <a:r>
                  <a:rPr/>
                  <a:t> the intermediate variance direction (</a:t>
                </a:r>
                <a14:m>
                  <m:oMath xmlns:m="http://schemas.openxmlformats.org/officeDocument/2006/math">
                    <m:sSub>
                      <m:e>
                        <m:r>
                          <m:t>B</m:t>
                        </m:r>
                      </m:e>
                      <m:sub>
                        <m:r>
                          <m:t>y</m:t>
                        </m:r>
                      </m:sub>
                    </m:sSub>
                    <m:r>
                      <m:rPr>
                        <m:sty m:val="p"/>
                      </m:rPr>
                      <m:t>=</m:t>
                    </m:r>
                    <m:sSub>
                      <m:e>
                        <m:r>
                          <m:t>B</m:t>
                        </m:r>
                      </m:e>
                      <m:sub>
                        <m:r>
                          <m:t>t</m:t>
                        </m:r>
                      </m:sub>
                    </m:sSub>
                    <m:r>
                      <m:rPr>
                        <m:sty m:val="p"/>
                      </m:rPr>
                      <m:t>cos</m:t>
                    </m:r>
                    <m:r>
                      <m:t>φ</m:t>
                    </m:r>
                  </m:oMath>
                </a14:m>
                <a:r>
                  <a:rPr/>
                  <a:t>), and </a:t>
                </a:r>
                <a14:m>
                  <m:oMath xmlns:m="http://schemas.openxmlformats.org/officeDocument/2006/math">
                    <m:r>
                      <m:t>n</m:t>
                    </m:r>
                  </m:oMath>
                </a14:m>
                <a:r>
                  <a:rPr/>
                  <a:t> the minimum variance direction (</a:t>
                </a:r>
                <a14:m>
                  <m:oMath xmlns:m="http://schemas.openxmlformats.org/officeDocument/2006/math">
                    <m:sSub>
                      <m:e>
                        <m:r>
                          <m:t>B</m:t>
                        </m:r>
                      </m:e>
                      <m:sub>
                        <m:r>
                          <m:t>z</m:t>
                        </m:r>
                      </m:sub>
                    </m:sSub>
                    <m:r>
                      <m:rPr>
                        <m:sty m:val="p"/>
                      </m:rPr>
                      <m:t>=</m:t>
                    </m:r>
                    <m:sSub>
                      <m:e>
                        <m:r>
                          <m:t>B</m:t>
                        </m:r>
                      </m:e>
                      <m:sub>
                        <m:r>
                          <m:t>0</m:t>
                        </m:r>
                      </m:sub>
                    </m:sSub>
                    <m:r>
                      <m:rPr>
                        <m:sty m:val="p"/>
                      </m:rPr>
                      <m:t>cos</m:t>
                    </m:r>
                    <m:r>
                      <m:t>θ</m:t>
                    </m:r>
                  </m:oMath>
                </a14:m>
                <a:r>
                  <a:rPr/>
                  <a:t>). Here, </a:t>
                </a:r>
                <a14:m>
                  <m:oMath xmlns:m="http://schemas.openxmlformats.org/officeDocument/2006/math">
                    <m:sSub>
                      <m:e>
                        <m:r>
                          <m:t>B</m:t>
                        </m:r>
                      </m:e>
                      <m:sub>
                        <m:r>
                          <m:t>t</m:t>
                        </m:r>
                      </m:sub>
                    </m:sSub>
                  </m:oMath>
                </a14:m>
                <a:r>
                  <a:rPr/>
                  <a:t> and </a:t>
                </a:r>
                <a14:m>
                  <m:oMath xmlns:m="http://schemas.openxmlformats.org/officeDocument/2006/math">
                    <m:sSub>
                      <m:e>
                        <m:r>
                          <m:t>B</m:t>
                        </m:r>
                      </m:e>
                      <m:sub>
                        <m:r>
                          <m:t>0</m:t>
                        </m:r>
                      </m:sub>
                    </m:sSub>
                  </m:oMath>
                </a14:m>
                <a:r>
                  <a:rPr/>
                  <a:t> represent the tangential and total magnetic fields, respectively. Bottom: variations of the azimuthal angle </a:t>
                </a:r>
                <a14:m>
                  <m:oMath xmlns:m="http://schemas.openxmlformats.org/officeDocument/2006/math">
                    <m:r>
                      <m:t>φ</m:t>
                    </m:r>
                  </m:oMath>
                </a14:m>
                <a:r>
                  <a:rPr/>
                  <a:t> and the azimuthal angle </a:t>
                </a:r>
                <a14:m>
                  <m:oMath xmlns:m="http://schemas.openxmlformats.org/officeDocument/2006/math">
                    <m:r>
                      <m:t>θ</m:t>
                    </m:r>
                  </m:oMath>
                </a14:m>
                <a:r>
                  <a:rPr/>
                  <a:t> across the current sheet. Vertical lines indicate the current sheet boundaries, and the horizontal line represents </a:t>
                </a:r>
                <a14:m>
                  <m:oMath xmlns:m="http://schemas.openxmlformats.org/officeDocument/2006/math">
                    <m:r>
                      <m:t>π</m:t>
                    </m:r>
                    <m:r>
                      <m:rPr>
                        <m:sty m:val="p"/>
                      </m:rPr>
                      <m:t>/</m:t>
                    </m:r>
                    <m:r>
                      <m:t>2</m:t>
                    </m:r>
                  </m:oMath>
                </a14:m>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do we know about these parameters across the heliosphere?</a:t>
            </a:r>
          </a:p>
        </p:txBody>
      </p:sp>
      <p:sp>
        <p:nvSpPr>
          <p:cNvPr id="3" name="Content Placeholder 2"/>
          <p:cNvSpPr>
            <a:spLocks noGrp="1"/>
          </p:cNvSpPr>
          <p:nvPr>
            <p:ph idx="1"/>
          </p:nvPr>
        </p:nvSpPr>
        <p:spPr/>
        <p:txBody>
          <a:bodyPr/>
          <a:lstStyle/>
          <a:p>
            <a:pPr lvl="0" indent="0" marL="0">
              <a:buNone/>
            </a:pPr>
            <a:r>
              <a:rPr/>
              <a:t>Past studies Vasko et al. (2024) often lacked simultaneous multi-point measurements, employed different identification and quantification methods, and did not sufficiently separate temporal variability from spatial trends—contributing to significant uncertainties.</a:t>
            </a:r>
          </a:p>
          <a:p>
            <a:pPr lvl="0" indent="0" marL="0">
              <a:buNone/>
            </a:pPr>
            <a:r>
              <a:rPr/>
              <a:t>From inner heliosphere (Parker Solar Probe, PSP) to 1 AU (ARTEMIS, Wind) to outer heliosphere (Juno).</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Dataset and Methods</a:t>
            </a:r>
          </a:p>
        </p:txBody>
      </p:sp>
      <p:pic>
        <p:nvPicPr>
          <p:cNvPr descr="figures/fig_juno_sw_comparision.png" id="0" name="Picture 1"/>
          <p:cNvPicPr>
            <a:picLocks noGrp="1" noChangeAspect="1"/>
          </p:cNvPicPr>
          <p:nvPr/>
        </p:nvPicPr>
        <p:blipFill>
          <a:blip r:embed="rId2"/>
          <a:stretch>
            <a:fillRect/>
          </a:stretch>
        </p:blipFill>
        <p:spPr bwMode="auto">
          <a:xfrm>
            <a:off x="1701800" y="1193800"/>
            <a:ext cx="5753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 Comparison of solar wind properties (top) and discontinuity properties (bottom) between / using model (x-axis) and JADE observations (y-axis). (a-d) Solar wind velocity, density, temperature, and plasma beta. (e-h) Discontinuity thickness, current density, normalized thickness, and normalized current density. Blue dots indicate values derived using the cross-product normal method, while yellow dots correspond to values obtained using minimum variance analysis.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Table of contents</a:t>
            </a:r>
          </a:p>
        </p:txBody>
      </p:sp>
      <p:sp>
        <p:nvSpPr>
          <p:cNvPr id="3" name="Content Placeholder 2"/>
          <p:cNvSpPr>
            <a:spLocks noGrp="1"/>
          </p:cNvSpPr>
          <p:nvPr>
            <p:ph idx="1"/>
          </p:nvPr>
        </p:nvSpPr>
        <p:spPr/>
        <p:txBody>
          <a:bodyPr/>
          <a:lstStyle/>
          <a:p>
            <a:pPr lvl="0"/>
            <a:r>
              <a:rPr>
                <a:hlinkClick r:id="rId2" action="ppaction://hlinksldjump"/>
              </a:rPr>
              <a:t>Part 0: Research Context and Background</a:t>
            </a:r>
          </a:p>
          <a:p>
            <a:pPr lvl="0"/>
            <a:r>
              <a:rPr>
                <a:hlinkClick r:id="rId3" action="ppaction://hlinksldjump"/>
              </a:rPr>
              <a:t>Part 1: Observational Analysis of Current Sheets</a:t>
            </a:r>
          </a:p>
          <a:p>
            <a:pPr lvl="0"/>
            <a:r>
              <a:rPr>
                <a:hlinkClick r:id="rId4" action="ppaction://hlinksldjump"/>
              </a:rPr>
              <a:t>Part 2: Quantitative Modeling of Particle Scattering</a:t>
            </a:r>
          </a:p>
          <a:p>
            <a:pPr lvl="0"/>
            <a:r>
              <a:rPr>
                <a:hlinkClick r:id="rId5" action="ppaction://hlinksldjump"/>
              </a:rPr>
              <a:t>Part 1.5: Multifluid Model for Current Sheet Alfvénicity</a:t>
            </a:r>
          </a:p>
          <a:p>
            <a:pPr lvl="0"/>
            <a:r>
              <a:rPr>
                <a:hlinkClick r:id="rId6" action="ppaction://hlinksldjump"/>
              </a:rPr>
              <a:t>Part 0: Software Development</a:t>
            </a:r>
          </a:p>
          <a:p>
            <a:pPr lvl="0"/>
            <a:r>
              <a:rPr>
                <a:hlinkClick r:id="rId7" action="ppaction://hlinksldjump"/>
              </a:rPr>
              <a:t>Part 3: Proposed Research</a:t>
            </a:r>
          </a:p>
          <a:p>
            <a:pPr lvl="0"/>
            <a:r>
              <a:rPr>
                <a:hlinkClick r:id="rId8" action="ppaction://hlinksldjump"/>
              </a:rPr>
              <a:t>Conclusion</a:t>
            </a:r>
          </a:p>
          <a:p>
            <a:pPr lvl="0"/>
            <a:r>
              <a:rPr>
                <a:hlinkClick r:id="rId9" action="ppaction://hlinksldjump"/>
              </a:rPr>
              <a:t>References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fig_psp_overview.png"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Overview of solar wind properties during encounter 8 (when PSP is aligned with Earth observations)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Discontinuity Properties</a:t>
            </a:r>
          </a:p>
        </p:txBody>
      </p:sp>
      <p:sp>
        <p:nvSpPr>
          <p:cNvPr id="4" name="Text Placeholder 3"/>
          <p:cNvSpPr>
            <a:spLocks noGrp="1"/>
          </p:cNvSpPr>
          <p:nvPr>
            <p:ph idx="2" sz="half" type="body"/>
          </p:nvPr>
        </p:nvSpPr>
        <p:spPr/>
        <p:txBody>
          <a:bodyPr/>
          <a:lstStyle/>
          <a:p>
            <a:pPr lvl="0" indent="0" marL="0">
              <a:buNone/>
            </a:pPr>
            <a:r>
              <a:rPr/>
              <a:t>Occurrence rate</a:t>
            </a:r>
          </a:p>
        </p:txBody>
      </p:sp>
      <p:pic>
        <p:nvPicPr>
          <p:cNvPr descr="figures/fig_wt_dist_no_duplicates.pdf"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3568700" y="4076700"/>
                <a:ext cx="5105400" cy="508000"/>
              </a:xfrm>
              <a:prstGeom prst="rect">
                <a:avLst/>
              </a:prstGeom>
              <a:noFill/>
            </p:spPr>
            <p:txBody>
              <a:bodyPr/>
              <a:lstStyle/>
              <a:p>
                <a:pPr lvl="0" indent="0" marL="0" algn="ctr">
                  <a:buNone/>
                </a:pPr>
                <a:r>
                  <a:rPr/>
                  <a:t>Waiting time probability density functions </a:t>
                </a:r>
                <a14:m>
                  <m:oMath xmlns:m="http://schemas.openxmlformats.org/officeDocument/2006/math">
                    <m:r>
                      <m:t>p</m:t>
                    </m:r>
                    <m:d>
                      <m:dPr>
                        <m:begChr m:val="("/>
                        <m:sepChr m:val=""/>
                        <m:endChr m:val=")"/>
                        <m:grow/>
                      </m:dPr>
                      <m:e>
                        <m:r>
                          <m:t>τ</m:t>
                        </m:r>
                      </m:e>
                    </m:d>
                  </m:oMath>
                </a14:m>
                <a:r>
                  <a:rPr/>
                  <a:t> for Juno at 1 AU in 2011 (top) and 5 AU in 2016 (bottom). Observed data (black) are fitted with Weibull (blue) and exponential (orange) distributions. Vertical dashed lines denote the mean waiting times for each fitted distribution.</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fig_occurence_rate.pdf"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 Left: the occurrence rate of discontinuities measured by Juno, STEREO-A, THEMIS-B, and Wind. Right: the normalized occurrence rate as a function of radial distance.</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Current density and thickness</a:t>
            </a:r>
          </a:p>
        </p:txBody>
      </p:sp>
      <p:pic>
        <p:nvPicPr>
          <p:cNvPr descr="figures/juno_distribution_r_sw.pdf"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3: Distribution of various SWD properties observed by Juno, grouped by radial distance from the Sun (with colors shown at the top). Panel (a) thickness, (b) current density, (c) normalized thickness, (d) normalized current density.</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Critical empirical constraints for particle transport modeling</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Results and Implications</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a:r>
                  <a:rPr/>
                  <a:t>solar wind current sheets maintain kinetic-scale thicknesses throughout the inner heliosphere</a:t>
                </a:r>
              </a:p>
              <a:p>
                <a:pPr lvl="0"/>
                <a:r>
                  <a:rPr/>
                  <a:t>normalized thickness and current density remain nearly constant over the range from 0.1 to 5 AU</a:t>
                </a:r>
              </a:p>
              <a:p>
                <a:pPr lvl="0"/>
                <a:r>
                  <a:rPr/>
                  <a:t>occurrence rates decreases approximately as </a:t>
                </a:r>
                <a14:m>
                  <m:oMath xmlns:m="http://schemas.openxmlformats.org/officeDocument/2006/math">
                    <m:r>
                      <m:t>1</m:t>
                    </m:r>
                    <m:r>
                      <m:rPr>
                        <m:sty m:val="p"/>
                      </m:rPr>
                      <m:t>/</m:t>
                    </m:r>
                    <m:r>
                      <m:t>r</m:t>
                    </m:r>
                  </m:oMath>
                </a14:m>
                <a:r>
                  <a:rPr/>
                  <a:t> with radial distance between 1 and 5 AU (geometric effect)</a:t>
                </a:r>
              </a:p>
            </p:txBody>
          </p:sp>
        </mc:Choice>
      </mc:AlternateContent>
      <p:pic>
        <p:nvPicPr>
          <p:cNvPr descr="figures/fig_wind_hist3d.png" id="0" name="Picture 1"/>
          <p:cNvPicPr>
            <a:picLocks noGrp="1" noChangeAspect="1"/>
          </p:cNvPicPr>
          <p:nvPr/>
        </p:nvPicPr>
        <p:blipFill>
          <a:blip r:embed="rId2"/>
          <a:stretch>
            <a:fillRect/>
          </a:stretch>
        </p:blipFill>
        <p:spPr bwMode="auto">
          <a:xfrm>
            <a:off x="3568700" y="1066800"/>
            <a:ext cx="5105400" cy="21463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3568700" y="4076700"/>
                <a:ext cx="5105400" cy="508000"/>
              </a:xfrm>
              <a:prstGeom prst="rect">
                <a:avLst/>
              </a:prstGeom>
              <a:noFill/>
            </p:spPr>
            <p:txBody>
              <a:bodyPr/>
              <a:lstStyle/>
              <a:p>
                <a:pPr lvl="0" indent="0" marL="0" algn="ctr">
                  <a:buNone/>
                </a:pPr>
                <a:r>
                  <a:rPr/>
                  <a:t>Figure 4: 3D density plots of the azimuthal angle </a:t>
                </a:r>
                <a14:m>
                  <m:oMath xmlns:m="http://schemas.openxmlformats.org/officeDocument/2006/math">
                    <m:r>
                      <m:t>θ</m:t>
                    </m:r>
                  </m:oMath>
                </a14:m>
                <a:r>
                  <a:rPr/>
                  <a:t>, in-plane rotation angle </a:t>
                </a:r>
                <a14:m>
                  <m:oMath xmlns:m="http://schemas.openxmlformats.org/officeDocument/2006/math">
                    <m:sSub>
                      <m:e>
                        <m:r>
                          <m:t>ω</m:t>
                        </m:r>
                      </m:e>
                      <m:sub>
                        <m:r>
                          <m:t>i</m:t>
                        </m:r>
                        <m:r>
                          <m:t>n</m:t>
                        </m:r>
                      </m:sub>
                    </m:sSub>
                  </m:oMath>
                </a14:m>
                <a:r>
                  <a:rPr/>
                  <a:t>, and logarithm of the characteristic velocity </a:t>
                </a:r>
                <a14:m>
                  <m:oMath xmlns:m="http://schemas.openxmlformats.org/officeDocument/2006/math">
                    <m:r>
                      <m:rPr>
                        <m:sty m:val="p"/>
                      </m:rPr>
                      <m:t>log</m:t>
                    </m:r>
                    <m:sSub>
                      <m:e>
                        <m:acc>
                          <m:accPr>
                            <m:chr m:val="̃"/>
                          </m:accPr>
                          <m:e>
                            <m:r>
                              <m:t>v</m:t>
                            </m:r>
                          </m:e>
                        </m:acc>
                      </m:e>
                      <m:sub>
                        <m:r>
                          <m:t>B</m:t>
                        </m:r>
                      </m:sub>
                    </m:sSub>
                  </m:oMath>
                </a14:m>
                <a:r>
                  <a:rPr/>
                  <a:t>. The left panel corresponds to cases where the MVAB accuracy conditions are satisfied, while the right panel represents cases where they are not satisfied.</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Summary</a:t>
            </a:r>
          </a:p>
        </p:txBody>
      </p:sp>
      <p:sp>
        <p:nvSpPr>
          <p:cNvPr id="4" name="Text Placeholder 3"/>
          <p:cNvSpPr>
            <a:spLocks noGrp="1"/>
          </p:cNvSpPr>
          <p:nvPr>
            <p:ph idx="2" sz="half" type="body"/>
          </p:nvPr>
        </p:nvSpPr>
        <p:spPr/>
        <p:txBody>
          <a:bodyPr/>
          <a:lstStyle/>
          <a:p>
            <a:pPr lvl="0" indent="0" marL="0">
              <a:buNone/>
            </a:pPr>
            <a:r>
              <a:rPr/>
              <a:t>This work is presented in </a:t>
            </a:r>
            <a:r>
              <a:rPr i="1"/>
              <a:t>“Solar wind discontinuities in the outer heliosphere: Spatial distribution between 1 and 5 AU”</a:t>
            </a:r>
            <a:r>
              <a:rPr/>
              <a:t> (Zhang et al., submitted to JGR Space Physics, 2025, manuscript is available at </a:t>
            </a:r>
            <a:r>
              <a:rPr>
                <a:hlinkClick r:id="rId2"/>
              </a:rPr>
              <a:t>10.22541/essoar.174431869.93012071/v1</a:t>
            </a:r>
            <a:r>
              <a:rPr/>
              <a:t>).</a:t>
            </a:r>
          </a:p>
        </p:txBody>
      </p:sp>
      <p:pic>
        <p:nvPicPr>
          <p:cNvPr descr="figures/zhangSolarWindDiscontinuities2025.png" id="0" name="Picture 1"/>
          <p:cNvPicPr>
            <a:picLocks noGrp="1" noChangeAspect="1"/>
          </p:cNvPicPr>
          <p:nvPr/>
        </p:nvPicPr>
        <p:blipFill>
          <a:blip r:embed="rId3"/>
          <a:stretch>
            <a:fillRect/>
          </a:stretch>
        </p:blipFill>
        <p:spPr bwMode="auto">
          <a:xfrm>
            <a:off x="3568700" y="1333500"/>
            <a:ext cx="5105400" cy="212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2: Quantitative Modeling of Particle Scattering</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1270000">
                  <a:buNone/>
                </a:pPr>
                <a:r>
                  <a:rPr sz="2000"/>
                  <a:t>In physics, you don’t have to go around making trouble for yourself – nature does it for you. - Frank Wilczek</a:t>
                </a:r>
              </a:p>
              <a:p>
                <a:pPr lvl="0" indent="0" marL="0">
                  <a:buNone/>
                </a:pPr>
                <a:r>
                  <a:rPr b="1"/>
                  <a:t>Question</a:t>
                </a:r>
                <a:r>
                  <a:rPr/>
                  <a:t>: What is the specific role of coherent structures—particularly current sheets—in shaping scattering processes (as a function of particle energy and current sheet geometry)?</a:t>
                </a:r>
              </a:p>
              <a:p>
                <a:pPr lvl="0" indent="0" marL="0">
                  <a:buNone/>
                </a:pPr>
                <a:r>
                  <a:rPr b="1"/>
                  <a:t>Approach:</a:t>
                </a:r>
                <a:r>
                  <a:rPr/>
                  <a:t> Combined statistical measurements of current sheets at 1 AU with a Hamiltonian analytical framework and test particle simulations.</a:t>
                </a:r>
              </a:p>
              <a:p>
                <a:pPr lvl="0" indent="0" marL="0">
                  <a:buNone/>
                </a:pPr>
                <a14:m>
                  <m:oMathPara xmlns:m="http://schemas.openxmlformats.org/officeDocument/2006/math">
                    <m:oMathParaPr>
                      <m:jc m:val="center"/>
                    </m:oMathParaPr>
                    <m:oMath>
                      <m:acc>
                        <m:accPr>
                          <m:chr m:val="̃"/>
                        </m:accPr>
                        <m:e>
                          <m:r>
                            <m:t>H</m:t>
                          </m:r>
                        </m:e>
                      </m:acc>
                      <m:r>
                        <m:rPr>
                          <m:sty m:val="p"/>
                        </m:rPr>
                        <m:t>=</m:t>
                      </m:r>
                      <m:f>
                        <m:fPr>
                          <m:type m:val="bar"/>
                        </m:fPr>
                        <m:num>
                          <m:r>
                            <m:t>1</m:t>
                          </m:r>
                        </m:num>
                        <m:den>
                          <m:r>
                            <m:t>2</m:t>
                          </m:r>
                        </m:den>
                      </m:f>
                      <m:d>
                        <m:dPr>
                          <m:begChr m:val="("/>
                          <m:sepChr m:val=""/>
                          <m:endChr m:val=")"/>
                          <m:grow/>
                        </m:dPr>
                        <m:e>
                          <m:sSup>
                            <m:e>
                              <m:d>
                                <m:dPr>
                                  <m:begChr m:val="("/>
                                  <m:sepChr m:val=""/>
                                  <m:endChr m:val=")"/>
                                  <m:grow/>
                                </m:dPr>
                                <m:e>
                                  <m:acc>
                                    <m:accPr>
                                      <m:chr m:val="̃"/>
                                    </m:accPr>
                                    <m:e>
                                      <m:sSub>
                                        <m:e>
                                          <m:r>
                                            <m:t>p</m:t>
                                          </m:r>
                                        </m:e>
                                        <m:sub>
                                          <m:r>
                                            <m:t>x</m:t>
                                          </m:r>
                                        </m:sub>
                                      </m:sSub>
                                    </m:e>
                                  </m:acc>
                                  <m:r>
                                    <m:rPr>
                                      <m:sty m:val="p"/>
                                    </m:rPr>
                                    <m:t>−</m:t>
                                  </m:r>
                                  <m:sSub>
                                    <m:e>
                                      <m:r>
                                        <m:t>f</m:t>
                                      </m:r>
                                    </m:e>
                                    <m:sub>
                                      <m:r>
                                        <m:t>1</m:t>
                                      </m:r>
                                    </m:sub>
                                  </m:sSub>
                                  <m:d>
                                    <m:dPr>
                                      <m:begChr m:val="("/>
                                      <m:sepChr m:val=""/>
                                      <m:endChr m:val=")"/>
                                      <m:grow/>
                                    </m:dPr>
                                    <m:e>
                                      <m:r>
                                        <m:t>z</m:t>
                                      </m:r>
                                    </m:e>
                                  </m:d>
                                </m:e>
                              </m:d>
                            </m:e>
                            <m:sup>
                              <m:r>
                                <m:t>2</m:t>
                              </m:r>
                            </m:sup>
                          </m:sSup>
                          <m:r>
                            <m:rPr>
                              <m:sty m:val="p"/>
                            </m:rPr>
                            <m:t>+</m:t>
                          </m:r>
                          <m:sSup>
                            <m:e>
                              <m:d>
                                <m:dPr>
                                  <m:begChr m:val="("/>
                                  <m:sepChr m:val=""/>
                                  <m:endChr m:val=")"/>
                                  <m:grow/>
                                </m:dPr>
                                <m:e>
                                  <m:acc>
                                    <m:accPr>
                                      <m:chr m:val="̃"/>
                                    </m:accPr>
                                    <m:e>
                                      <m:r>
                                        <m:t>x</m:t>
                                      </m:r>
                                    </m:e>
                                  </m:acc>
                                  <m:r>
                                    <m:rPr>
                                      <m:sty m:val="p"/>
                                    </m:rPr>
                                    <m:t>cot</m:t>
                                  </m:r>
                                  <m:r>
                                    <m:t>θ</m:t>
                                  </m:r>
                                  <m:r>
                                    <m:rPr>
                                      <m:sty m:val="p"/>
                                    </m:rPr>
                                    <m:t>+</m:t>
                                  </m:r>
                                  <m:sSub>
                                    <m:e>
                                      <m:r>
                                        <m:t>f</m:t>
                                      </m:r>
                                    </m:e>
                                    <m:sub>
                                      <m:r>
                                        <m:t>2</m:t>
                                      </m:r>
                                    </m:sub>
                                  </m:sSub>
                                  <m:d>
                                    <m:dPr>
                                      <m:begChr m:val="("/>
                                      <m:sepChr m:val=""/>
                                      <m:endChr m:val=")"/>
                                      <m:grow/>
                                    </m:dPr>
                                    <m:e>
                                      <m:r>
                                        <m:t>z</m:t>
                                      </m:r>
                                    </m:e>
                                  </m:d>
                                </m:e>
                              </m:d>
                            </m:e>
                            <m:sup>
                              <m:r>
                                <m:t>2</m:t>
                              </m:r>
                            </m:sup>
                          </m:sSup>
                          <m:r>
                            <m:rPr>
                              <m:sty m:val="p"/>
                            </m:rPr>
                            <m:t>+</m:t>
                          </m:r>
                          <m:sSup>
                            <m:e>
                              <m:acc>
                                <m:accPr>
                                  <m:chr m:val="̃"/>
                                </m:accPr>
                                <m:e>
                                  <m:sSub>
                                    <m:e>
                                      <m:r>
                                        <m:t>p</m:t>
                                      </m:r>
                                    </m:e>
                                    <m:sub>
                                      <m:r>
                                        <m:t>z</m:t>
                                      </m:r>
                                    </m:sub>
                                  </m:sSub>
                                </m:e>
                              </m:acc>
                            </m:e>
                            <m:sup>
                              <m:r>
                                <m:t>2</m:t>
                              </m:r>
                            </m:sup>
                          </m:sSup>
                        </m:e>
                      </m:d>
                    </m:oMath>
                  </m:oMathPara>
                </a14:m>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Adiabatic invariant and its violation at separatrix crossings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342900" marL="342900">
                  <a:buAutoNum type="alphaLcParenBoth"/>
                </a:pPr>
                <a:r>
                  <a:rPr/>
                  <a:t>Phase portraits of the Hamiltonian in the plane of </a:t>
                </a:r>
                <a14:m>
                  <m:oMath xmlns:m="http://schemas.openxmlformats.org/officeDocument/2006/math">
                    <m:d>
                      <m:dPr>
                        <m:begChr m:val="("/>
                        <m:sepChr m:val=""/>
                        <m:endChr m:val=")"/>
                        <m:grow/>
                      </m:dPr>
                      <m:e>
                        <m:r>
                          <m:t>z</m:t>
                        </m:r>
                        <m:r>
                          <m:rPr>
                            <m:sty m:val="p"/>
                          </m:rPr>
                          <m:t>,</m:t>
                        </m:r>
                        <m:sSub>
                          <m:e>
                            <m:r>
                              <m:t>p</m:t>
                            </m:r>
                          </m:e>
                          <m:sub>
                            <m:r>
                              <m:t>z</m:t>
                            </m:r>
                          </m:sub>
                        </m:sSub>
                      </m:e>
                    </m:d>
                  </m:oMath>
                </a14:m>
                <a:r>
                  <a:rPr/>
                  <a:t> at fixed </a:t>
                </a:r>
                <a14:m>
                  <m:oMath xmlns:m="http://schemas.openxmlformats.org/officeDocument/2006/math">
                    <m:d>
                      <m:dPr>
                        <m:begChr m:val="("/>
                        <m:sepChr m:val=""/>
                        <m:endChr m:val=")"/>
                        <m:grow/>
                      </m:dPr>
                      <m:e>
                        <m:r>
                          <m:t>κ</m:t>
                        </m:r>
                        <m:r>
                          <m:t>x</m:t>
                        </m:r>
                        <m:r>
                          <m:rPr>
                            <m:sty m:val="p"/>
                          </m:rPr>
                          <m:t>,</m:t>
                        </m:r>
                        <m:sSub>
                          <m:e>
                            <m:r>
                              <m:t>p</m:t>
                            </m:r>
                          </m:e>
                          <m:sub>
                            <m:r>
                              <m:t>x</m:t>
                            </m:r>
                          </m:sub>
                        </m:sSub>
                      </m:e>
                    </m:d>
                  </m:oMath>
                </a14:m>
                <a:r>
                  <a:rPr/>
                  <a:t> for </a:t>
                </a:r>
                <a14:m>
                  <m:oMath xmlns:m="http://schemas.openxmlformats.org/officeDocument/2006/math">
                    <m:r>
                      <m:t>β</m:t>
                    </m:r>
                    <m:r>
                      <m:rPr>
                        <m:sty m:val="p"/>
                      </m:rPr>
                      <m:t>=</m:t>
                    </m:r>
                    <m:r>
                      <m:t>1</m:t>
                    </m:r>
                  </m:oMath>
                </a14:m>
                <a:r>
                  <a:rPr/>
                  <a:t>. Each curve corresponds to a specific </a:t>
                </a:r>
                <a14:m>
                  <m:oMath xmlns:m="http://schemas.openxmlformats.org/officeDocument/2006/math">
                    <m:r>
                      <m:t>H</m:t>
                    </m:r>
                  </m:oMath>
                </a14:m>
                <a:r>
                  <a:rPr/>
                  <a:t>, indicated on the plots. The left panel corresponds to </a:t>
                </a:r>
                <a14:m>
                  <m:oMath xmlns:m="http://schemas.openxmlformats.org/officeDocument/2006/math">
                    <m:r>
                      <m:t>κ</m:t>
                    </m:r>
                    <m:r>
                      <m:t>x</m:t>
                    </m:r>
                    <m:r>
                      <m:rPr>
                        <m:sty m:val="p"/>
                      </m:rPr>
                      <m:t>=</m:t>
                    </m:r>
                    <m:r>
                      <m:t>4</m:t>
                    </m:r>
                  </m:oMath>
                </a14:m>
                <a:r>
                  <a:rPr/>
                  <a:t>, </a:t>
                </a:r>
                <a14:m>
                  <m:oMath xmlns:m="http://schemas.openxmlformats.org/officeDocument/2006/math">
                    <m:sSub>
                      <m:e>
                        <m:r>
                          <m:t>p</m:t>
                        </m:r>
                      </m:e>
                      <m:sub>
                        <m:r>
                          <m:t>x</m:t>
                        </m:r>
                      </m:sub>
                    </m:sSub>
                    <m:r>
                      <m:rPr>
                        <m:sty m:val="p"/>
                      </m:rPr>
                      <m:t>=</m:t>
                    </m:r>
                    <m:r>
                      <m:t>1</m:t>
                    </m:r>
                  </m:oMath>
                </a14:m>
                <a:r>
                  <a:rPr/>
                  <a:t>, while the right panel corresponds to </a:t>
                </a:r>
                <a14:m>
                  <m:oMath xmlns:m="http://schemas.openxmlformats.org/officeDocument/2006/math">
                    <m:r>
                      <m:t>κ</m:t>
                    </m:r>
                    <m:r>
                      <m:t>x</m:t>
                    </m:r>
                    <m:r>
                      <m:rPr>
                        <m:sty m:val="p"/>
                      </m:rPr>
                      <m:t>=</m:t>
                    </m:r>
                    <m:r>
                      <m:t>0</m:t>
                    </m:r>
                  </m:oMath>
                </a14:m>
                <a:r>
                  <a:rPr/>
                  <a:t>, </a:t>
                </a:r>
                <a14:m>
                  <m:oMath xmlns:m="http://schemas.openxmlformats.org/officeDocument/2006/math">
                    <m:sSub>
                      <m:e>
                        <m:r>
                          <m:t>p</m:t>
                        </m:r>
                      </m:e>
                      <m:sub>
                        <m:r>
                          <m:t>x</m:t>
                        </m:r>
                      </m:sub>
                    </m:sSub>
                    <m:r>
                      <m:rPr>
                        <m:sty m:val="p"/>
                      </m:rPr>
                      <m:t>=</m:t>
                    </m:r>
                    <m:r>
                      <m:t>0.5</m:t>
                    </m:r>
                  </m:oMath>
                </a14:m>
                <a:r>
                  <a:rPr/>
                  <a:t>. (b) Phase plane of the Hamiltonian in the </a:t>
                </a:r>
                <a14:m>
                  <m:oMath xmlns:m="http://schemas.openxmlformats.org/officeDocument/2006/math">
                    <m:d>
                      <m:dPr>
                        <m:begChr m:val="("/>
                        <m:sepChr m:val=""/>
                        <m:endChr m:val=")"/>
                        <m:grow/>
                      </m:dPr>
                      <m:e>
                        <m:r>
                          <m:t>κ</m:t>
                        </m:r>
                        <m:r>
                          <m:t>x</m:t>
                        </m:r>
                        <m:r>
                          <m:rPr>
                            <m:sty m:val="p"/>
                          </m:rPr>
                          <m:t>,</m:t>
                        </m:r>
                        <m:sSub>
                          <m:e>
                            <m:r>
                              <m:t>p</m:t>
                            </m:r>
                          </m:e>
                          <m:sub>
                            <m:r>
                              <m:t>x</m:t>
                            </m:r>
                          </m:sub>
                        </m:sSub>
                      </m:e>
                    </m:d>
                  </m:oMath>
                </a14:m>
                <a:r>
                  <a:rPr/>
                  <a:t> space. The red line represents the uncertainty curve and the blue line delineates the boundary encompassing all possible phase points. (c) Potential energy profiles defined by </a:t>
                </a:r>
                <a14:m>
                  <m:oMath xmlns:m="http://schemas.openxmlformats.org/officeDocument/2006/math">
                    <m:r>
                      <m:t>U</m:t>
                    </m:r>
                    <m:d>
                      <m:dPr>
                        <m:begChr m:val="("/>
                        <m:sepChr m:val=""/>
                        <m:endChr m:val=")"/>
                        <m:grow/>
                      </m:dPr>
                      <m:e>
                        <m:r>
                          <m:t>z</m:t>
                        </m:r>
                      </m:e>
                    </m:d>
                    <m:r>
                      <m:rPr>
                        <m:sty m:val="p"/>
                      </m:rPr>
                      <m:t>=</m:t>
                    </m:r>
                    <m:r>
                      <m:t>H</m:t>
                    </m:r>
                    <m:r>
                      <m:rPr>
                        <m:sty m:val="p"/>
                      </m:rPr>
                      <m:t>−</m:t>
                    </m:r>
                    <m:sSubSup>
                      <m:e>
                        <m:r>
                          <m:t>p</m:t>
                        </m:r>
                      </m:e>
                      <m:sub>
                        <m:r>
                          <m:t>z</m:t>
                        </m:r>
                      </m:sub>
                      <m:sup>
                        <m:r>
                          <m:t>2</m:t>
                        </m:r>
                      </m:sup>
                    </m:sSubSup>
                    <m:r>
                      <m:rPr>
                        <m:sty m:val="p"/>
                      </m:rPr>
                      <m:t>/</m:t>
                    </m:r>
                    <m:r>
                      <m:t>2</m:t>
                    </m:r>
                  </m:oMath>
                </a14:m>
                <a:r>
                  <a:rPr/>
                  <a:t> at different locations in the </a:t>
                </a:r>
                <a14:m>
                  <m:oMath xmlns:m="http://schemas.openxmlformats.org/officeDocument/2006/math">
                    <m:d>
                      <m:dPr>
                        <m:begChr m:val="("/>
                        <m:sepChr m:val=""/>
                        <m:endChr m:val=")"/>
                        <m:grow/>
                      </m:dPr>
                      <m:e>
                        <m:r>
                          <m:t>κ</m:t>
                        </m:r>
                        <m:r>
                          <m:t>x</m:t>
                        </m:r>
                        <m:r>
                          <m:rPr>
                            <m:sty m:val="p"/>
                          </m:rPr>
                          <m:t>,</m:t>
                        </m:r>
                        <m:sSub>
                          <m:e>
                            <m:r>
                              <m:t>p</m:t>
                            </m:r>
                          </m:e>
                          <m:sub>
                            <m:r>
                              <m:t>x</m:t>
                            </m:r>
                          </m:sub>
                        </m:sSub>
                      </m:e>
                    </m:d>
                  </m:oMath>
                </a14:m>
                <a:r>
                  <a:rPr/>
                  <a:t> place, corresponding to the labeled positions (#) in panel (b).</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Graduate Student: Zijin Zhang</a:t>
            </a:r>
          </a:p>
          <a:p>
            <a:pPr lvl="0"/>
            <a:r>
              <a:rPr/>
              <a:t>Supervisor: Vassilis Angelopoulos</a:t>
            </a:r>
          </a:p>
          <a:p>
            <a:pPr lvl="0"/>
            <a:r>
              <a:rPr/>
              <a:t>Committee: Marco Velli, Hao Cao, Paulo Alves, Anton Artemyev</a:t>
            </a:r>
          </a:p>
          <a:p>
            <a:pPr lvl="0" indent="0" marL="1270000">
              <a:buNone/>
            </a:pPr>
            <a:r>
              <a:rPr sz="2000"/>
              <a:t>“ The dinosaurs became extinct because they didn’t have a space programme. ” - Larry Niven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1.5: Multifluid Model for Current Sheet Alfvénicity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1270000">
              <a:buNone/>
            </a:pPr>
            <a:r>
              <a:rPr sz="2000"/>
              <a:t>The goal of physics is to find the simplest possible description that accounts for all observations.</a:t>
            </a:r>
          </a:p>
          <a:p>
            <a:pPr lvl="0" indent="0" marL="0">
              <a:buNone/>
            </a:pPr>
            <a:r>
              <a:rPr b="1"/>
              <a:t>Question</a:t>
            </a:r>
            <a:r>
              <a:rPr/>
              <a:t>: Why do current sheets appear increasingly non-Alfvénic with distance, despite their force-free magnetic structure?</a:t>
            </a:r>
          </a:p>
        </p:txBody>
      </p:sp>
      <p:pic>
        <p:nvPicPr>
          <p:cNvPr descr="figures/vl_ratio.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Statistics of the asymptotic velocity ratio from PSP, Wind, and ARTEMIS spacecraft observations during PSP encounter 7 period from 2021-01-14 to 2021-01-21.</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Para xmlns:m="http://schemas.openxmlformats.org/officeDocument/2006/math">
                    <m:oMathParaPr>
                      <m:jc m:val="center"/>
                    </m:oMathParaPr>
                    <m:oMath>
                      <m:d>
                        <m:dPr>
                          <m:begChr m:val="("/>
                          <m:sepChr m:val=""/>
                          <m:endChr m:val=")"/>
                          <m:grow/>
                        </m:dPr>
                        <m:e>
                          <m:nary>
                            <m:naryPr>
                              <m:chr m:val="∑"/>
                              <m:limLoc m:val="undOvr"/>
                              <m:subHide m:val="off"/>
                              <m:supHide m:val="on"/>
                            </m:naryPr>
                            <m:sub>
                              <m:r>
                                <m:t>α</m:t>
                              </m:r>
                            </m:sub>
                            <m:sup>
                              <m:r>
                                <m:t>​</m:t>
                              </m:r>
                            </m:sup>
                            <m:e>
                              <m:sSub>
                                <m:e>
                                  <m:r>
                                    <m:t>Γ</m:t>
                                  </m:r>
                                </m:e>
                                <m:sub>
                                  <m:r>
                                    <m:t>α</m:t>
                                  </m:r>
                                </m:sub>
                              </m:sSub>
                            </m:e>
                          </m:nary>
                          <m:sSub>
                            <m:e>
                              <m:r>
                                <m:t>m</m:t>
                              </m:r>
                            </m:e>
                            <m:sub>
                              <m:r>
                                <m:t>α</m:t>
                              </m:r>
                            </m:sub>
                          </m:sSub>
                        </m:e>
                      </m:d>
                      <m:r>
                        <m:t>Δ</m:t>
                      </m:r>
                      <m:sSub>
                        <m:e>
                          <m:r>
                            <m:t>v</m:t>
                          </m:r>
                        </m:e>
                        <m:sub>
                          <m:r>
                            <m:t>A</m:t>
                          </m:r>
                          <m:r>
                            <m:rPr>
                              <m:sty m:val="p"/>
                            </m:rPr>
                            <m:t>,</m:t>
                          </m:r>
                          <m:r>
                            <m:t>x</m:t>
                          </m:r>
                        </m:sub>
                      </m:sSub>
                      <m:r>
                        <m:rPr>
                          <m:sty m:val="p"/>
                        </m:rPr>
                        <m:t>=</m:t>
                      </m:r>
                      <m:rad>
                        <m:radPr>
                          <m:degHide m:val="on"/>
                        </m:radPr>
                        <m:deg/>
                        <m:e>
                          <m:nary>
                            <m:naryPr>
                              <m:chr m:val="∑"/>
                              <m:limLoc m:val="undOvr"/>
                              <m:subHide m:val="off"/>
                              <m:supHide m:val="on"/>
                            </m:naryPr>
                            <m:sub>
                              <m:r>
                                <m:t>α</m:t>
                              </m:r>
                            </m:sub>
                            <m:sup>
                              <m:r>
                                <m:t>​</m:t>
                              </m:r>
                            </m:sup>
                            <m:e>
                              <m:sSub>
                                <m:e>
                                  <m:r>
                                    <m:t>m</m:t>
                                  </m:r>
                                </m:e>
                                <m:sub>
                                  <m:r>
                                    <m:t>α</m:t>
                                  </m:r>
                                </m:sub>
                              </m:sSub>
                            </m:e>
                          </m:nary>
                          <m:sSub>
                            <m:e>
                              <m:r>
                                <m:t>n</m:t>
                              </m:r>
                            </m:e>
                            <m:sub>
                              <m:r>
                                <m:t>α</m:t>
                              </m:r>
                            </m:sub>
                          </m:sSub>
                          <m:d>
                            <m:dPr>
                              <m:begChr m:val="("/>
                              <m:sepChr m:val=""/>
                              <m:endChr m:val=")"/>
                              <m:grow/>
                            </m:dPr>
                            <m:e>
                              <m:r>
                                <m:rPr>
                                  <m:sty m:val="p"/>
                                </m:rPr>
                                <m:t>∞</m:t>
                              </m:r>
                            </m:e>
                          </m:d>
                          <m:nary>
                            <m:naryPr>
                              <m:chr m:val="∑"/>
                              <m:limLoc m:val="undOvr"/>
                              <m:subHide m:val="off"/>
                              <m:supHide m:val="on"/>
                            </m:naryPr>
                            <m:sub>
                              <m:r>
                                <m:t>α</m:t>
                              </m:r>
                            </m:sub>
                            <m:sup>
                              <m:r>
                                <m:t>​</m:t>
                              </m:r>
                            </m:sup>
                            <m:e>
                              <m:f>
                                <m:fPr>
                                  <m:type m:val="bar"/>
                                </m:fPr>
                                <m:num>
                                  <m:sSub>
                                    <m:e>
                                      <m:r>
                                        <m:t>m</m:t>
                                      </m:r>
                                    </m:e>
                                    <m:sub>
                                      <m:r>
                                        <m:t>α</m:t>
                                      </m:r>
                                    </m:sub>
                                  </m:sSub>
                                  <m:sSubSup>
                                    <m:e>
                                      <m:r>
                                        <m:t>Γ</m:t>
                                      </m:r>
                                    </m:e>
                                    <m:sub>
                                      <m:r>
                                        <m:t>α</m:t>
                                      </m:r>
                                    </m:sub>
                                    <m:sup>
                                      <m:r>
                                        <m:t>2</m:t>
                                      </m:r>
                                    </m:sup>
                                  </m:sSubSup>
                                </m:num>
                                <m:den>
                                  <m:sSub>
                                    <m:e>
                                      <m:r>
                                        <m:t>n</m:t>
                                      </m:r>
                                    </m:e>
                                    <m:sub>
                                      <m:r>
                                        <m:t>α</m:t>
                                      </m:r>
                                    </m:sub>
                                  </m:sSub>
                                  <m:d>
                                    <m:dPr>
                                      <m:begChr m:val="("/>
                                      <m:sepChr m:val=""/>
                                      <m:endChr m:val=")"/>
                                      <m:grow/>
                                    </m:dPr>
                                    <m:e>
                                      <m:r>
                                        <m:rPr>
                                          <m:sty m:val="p"/>
                                        </m:rPr>
                                        <m:t>∞</m:t>
                                      </m:r>
                                    </m:e>
                                  </m:d>
                                </m:den>
                              </m:f>
                            </m:e>
                          </m:nary>
                        </m:e>
                      </m:rad>
                      <m:r>
                        <m:t>Δ</m:t>
                      </m:r>
                      <m:sSub>
                        <m:e>
                          <m:r>
                            <m:t>U</m:t>
                          </m:r>
                        </m:e>
                        <m:sub>
                          <m:r>
                            <m:t>x</m:t>
                          </m:r>
                        </m:sub>
                      </m:sSub>
                      <m:r>
                        <m:t>  </m:t>
                      </m:r>
                      <m:d>
                        <m:dPr>
                          <m:begChr m:val="("/>
                          <m:sepChr m:val=""/>
                          <m:endChr m:val=")"/>
                          <m:grow/>
                        </m:dPr>
                        <m:e>
                          <m:r>
                            <m:t>4</m:t>
                          </m:r>
                        </m:e>
                      </m:d>
                    </m:oMath>
                  </m:oMathPara>
                </a14:m>
              </a:p>
              <a:p>
                <a:pPr lvl="0" indent="0" marL="0">
                  <a:buNone/>
                </a:pPr>
                <a:r>
                  <a:rPr/>
                  <a:t>where </a:t>
                </a:r>
                <a14:m>
                  <m:oMath xmlns:m="http://schemas.openxmlformats.org/officeDocument/2006/math">
                    <m:sSub>
                      <m:e>
                        <m:r>
                          <m:t>Γ</m:t>
                        </m:r>
                      </m:e>
                      <m:sub>
                        <m:r>
                          <m:t>α</m:t>
                        </m:r>
                      </m:sub>
                    </m:sSub>
                    <m:r>
                      <m:rPr>
                        <m:sty m:val="p"/>
                      </m:rPr>
                      <m:t>=</m:t>
                    </m:r>
                    <m:sSub>
                      <m:e>
                        <m:r>
                          <m:t>n</m:t>
                        </m:r>
                      </m:e>
                      <m:sub>
                        <m:r>
                          <m:t>α</m:t>
                        </m:r>
                      </m:sub>
                    </m:sSub>
                    <m:sSub>
                      <m:e>
                        <m:r>
                          <m:t>u</m:t>
                        </m:r>
                      </m:e>
                      <m:sub>
                        <m:r>
                          <m:t>α</m:t>
                        </m:r>
                        <m:r>
                          <m:t>z</m:t>
                        </m:r>
                      </m:sub>
                    </m:sSub>
                  </m:oMath>
                </a14:m>
                <a:r>
                  <a:rPr/>
                  <a:t> is constant parameter from the conservation of fluid mass.</a:t>
                </a:r>
              </a:p>
              <a:p>
                <a:pPr lvl="0"/>
                <a:r>
                  <a:rPr/>
                  <a:t>For a single-fluid plasma, this expression reduces to the simpler </a:t>
                </a:r>
                <a14:m>
                  <m:oMath xmlns:m="http://schemas.openxmlformats.org/officeDocument/2006/math">
                    <m:r>
                      <m:t>Δ</m:t>
                    </m:r>
                    <m:sSub>
                      <m:e>
                        <m:r>
                          <m:t>v</m:t>
                        </m:r>
                      </m:e>
                      <m:sub>
                        <m:r>
                          <m:t>A</m:t>
                        </m:r>
                        <m:r>
                          <m:rPr>
                            <m:sty m:val="p"/>
                          </m:rPr>
                          <m:t>,</m:t>
                        </m:r>
                        <m:r>
                          <m:t>x</m:t>
                        </m:r>
                      </m:sub>
                    </m:sSub>
                    <m:r>
                      <m:rPr>
                        <m:sty m:val="p"/>
                      </m:rPr>
                      <m:t>=</m:t>
                    </m:r>
                    <m:r>
                      <m:t>Δ</m:t>
                    </m:r>
                    <m:sSub>
                      <m:e>
                        <m:r>
                          <m:t>U</m:t>
                        </m:r>
                      </m:e>
                      <m:sub>
                        <m:r>
                          <m:t>x</m:t>
                        </m:r>
                      </m:sub>
                    </m:sSub>
                  </m:oMath>
                </a14:m>
                <a:r>
                  <a:rPr/>
                  <a:t> f</a:t>
                </a:r>
              </a:p>
              <a:p>
                <a:pPr lvl="0"/>
                <a:r>
                  <a:rPr/>
                  <a:t>For two counter-streaming ion fluids with </a:t>
                </a:r>
                <a14:m>
                  <m:oMath xmlns:m="http://schemas.openxmlformats.org/officeDocument/2006/math">
                    <m:sSub>
                      <m:e>
                        <m:r>
                          <m:t>m</m:t>
                        </m:r>
                      </m:e>
                      <m:sub>
                        <m:r>
                          <m:t>1</m:t>
                        </m:r>
                      </m:sub>
                    </m:sSub>
                    <m:r>
                      <m:rPr>
                        <m:sty m:val="p"/>
                      </m:rPr>
                      <m:t>=</m:t>
                    </m:r>
                    <m:sSub>
                      <m:e>
                        <m:r>
                          <m:t>m</m:t>
                        </m:r>
                      </m:e>
                      <m:sub>
                        <m:r>
                          <m:t>2</m:t>
                        </m:r>
                      </m:sub>
                    </m:sSub>
                    <m:r>
                      <m:rPr>
                        <m:sty m:val="p"/>
                      </m:rPr>
                      <m:t>,</m:t>
                    </m:r>
                    <m:sSub>
                      <m:e>
                        <m:r>
                          <m:t>u</m:t>
                        </m:r>
                      </m:e>
                      <m:sub>
                        <m:r>
                          <m:t>z</m:t>
                        </m:r>
                        <m:r>
                          <m:rPr>
                            <m:sty m:val="p"/>
                          </m:rPr>
                          <m:t>,</m:t>
                        </m:r>
                        <m:r>
                          <m:t>1</m:t>
                        </m:r>
                      </m:sub>
                    </m:sSub>
                    <m:d>
                      <m:dPr>
                        <m:begChr m:val="("/>
                        <m:sepChr m:val=""/>
                        <m:endChr m:val=")"/>
                        <m:grow/>
                      </m:dPr>
                      <m:e>
                        <m:r>
                          <m:rPr>
                            <m:sty m:val="p"/>
                          </m:rPr>
                          <m:t>∞</m:t>
                        </m:r>
                      </m:e>
                    </m:d>
                    <m:r>
                      <m:rPr>
                        <m:sty m:val="p"/>
                      </m:rPr>
                      <m:t>=</m:t>
                    </m:r>
                    <m:r>
                      <m:rPr>
                        <m:sty m:val="p"/>
                      </m:rPr>
                      <m:t>−</m:t>
                    </m:r>
                    <m:sSub>
                      <m:e>
                        <m:r>
                          <m:t>u</m:t>
                        </m:r>
                      </m:e>
                      <m:sub>
                        <m:r>
                          <m:t>z</m:t>
                        </m:r>
                        <m:r>
                          <m:rPr>
                            <m:sty m:val="p"/>
                          </m:rPr>
                          <m:t>,</m:t>
                        </m:r>
                        <m:r>
                          <m:t>2</m:t>
                        </m:r>
                      </m:sub>
                    </m:sSub>
                    <m:d>
                      <m:dPr>
                        <m:begChr m:val="("/>
                        <m:sepChr m:val=""/>
                        <m:endChr m:val=")"/>
                        <m:grow/>
                      </m:dPr>
                      <m:e>
                        <m:r>
                          <m:rPr>
                            <m:sty m:val="p"/>
                          </m:rPr>
                          <m:t>∞</m:t>
                        </m:r>
                      </m:e>
                    </m:d>
                  </m:oMath>
                </a14:m>
                <a:r>
                  <a:rPr/>
                  <a:t>, the above expression can be further simplified to:</a:t>
                </a:r>
              </a:p>
              <a:p>
                <a:pPr lvl="0" indent="0" marL="0">
                  <a:buNone/>
                </a:pPr>
                <a14:m>
                  <m:oMathPara xmlns:m="http://schemas.openxmlformats.org/officeDocument/2006/math">
                    <m:oMathParaPr>
                      <m:jc m:val="center"/>
                    </m:oMathParaPr>
                    <m:oMath>
                      <m:d>
                        <m:dPr>
                          <m:begChr m:val="|"/>
                          <m:sepChr m:val=""/>
                          <m:endChr m:val="|"/>
                          <m:grow/>
                        </m:dPr>
                        <m:e>
                          <m:sSub>
                            <m:e>
                              <m:r>
                                <m:t>n</m:t>
                              </m:r>
                            </m:e>
                            <m:sub>
                              <m:r>
                                <m:t>1</m:t>
                              </m:r>
                            </m:sub>
                          </m:sSub>
                          <m:d>
                            <m:dPr>
                              <m:begChr m:val="("/>
                              <m:sepChr m:val=""/>
                              <m:endChr m:val=")"/>
                              <m:grow/>
                            </m:dPr>
                            <m:e>
                              <m:r>
                                <m:rPr>
                                  <m:sty m:val="p"/>
                                </m:rPr>
                                <m:t>∞</m:t>
                              </m:r>
                            </m:e>
                          </m:d>
                          <m:r>
                            <m:rPr>
                              <m:sty m:val="p"/>
                            </m:rPr>
                            <m:t>−</m:t>
                          </m:r>
                          <m:sSub>
                            <m:e>
                              <m:r>
                                <m:t>n</m:t>
                              </m:r>
                            </m:e>
                            <m:sub>
                              <m:r>
                                <m:t>2</m:t>
                              </m:r>
                            </m:sub>
                          </m:sSub>
                          <m:d>
                            <m:dPr>
                              <m:begChr m:val="("/>
                              <m:sepChr m:val=""/>
                              <m:endChr m:val=")"/>
                              <m:grow/>
                            </m:dPr>
                            <m:e>
                              <m:r>
                                <m:rPr>
                                  <m:sty m:val="p"/>
                                </m:rPr>
                                <m:t>∞</m:t>
                              </m:r>
                            </m:e>
                          </m:d>
                        </m:e>
                      </m:d>
                      <m:r>
                        <m:t>Δ</m:t>
                      </m:r>
                      <m:sSub>
                        <m:e>
                          <m:r>
                            <m:t>v</m:t>
                          </m:r>
                        </m:e>
                        <m:sub>
                          <m:r>
                            <m:t>A</m:t>
                          </m:r>
                          <m:r>
                            <m:rPr>
                              <m:sty m:val="p"/>
                            </m:rPr>
                            <m:t>,</m:t>
                          </m:r>
                          <m:r>
                            <m:t>x</m:t>
                          </m:r>
                        </m:sub>
                      </m:sSub>
                      <m:r>
                        <m:rPr>
                          <m:sty m:val="p"/>
                        </m:rPr>
                        <m:t>=</m:t>
                      </m:r>
                      <m:d>
                        <m:dPr>
                          <m:begChr m:val="("/>
                          <m:sepChr m:val=""/>
                          <m:endChr m:val=")"/>
                          <m:grow/>
                        </m:dPr>
                        <m:e>
                          <m:sSub>
                            <m:e>
                              <m:r>
                                <m:t>n</m:t>
                              </m:r>
                            </m:e>
                            <m:sub>
                              <m:r>
                                <m:t>1</m:t>
                              </m:r>
                            </m:sub>
                          </m:sSub>
                          <m:d>
                            <m:dPr>
                              <m:begChr m:val="("/>
                              <m:sepChr m:val=""/>
                              <m:endChr m:val=")"/>
                              <m:grow/>
                            </m:dPr>
                            <m:e>
                              <m:r>
                                <m:rPr>
                                  <m:sty m:val="p"/>
                                </m:rPr>
                                <m:t>∞</m:t>
                              </m:r>
                            </m:e>
                          </m:d>
                          <m:r>
                            <m:rPr>
                              <m:sty m:val="p"/>
                            </m:rPr>
                            <m:t>+</m:t>
                          </m:r>
                          <m:sSub>
                            <m:e>
                              <m:r>
                                <m:t>n</m:t>
                              </m:r>
                            </m:e>
                            <m:sub>
                              <m:r>
                                <m:t>2</m:t>
                              </m:r>
                            </m:sub>
                          </m:sSub>
                          <m:d>
                            <m:dPr>
                              <m:begChr m:val="("/>
                              <m:sepChr m:val=""/>
                              <m:endChr m:val=")"/>
                              <m:grow/>
                            </m:dPr>
                            <m:e>
                              <m:r>
                                <m:rPr>
                                  <m:sty m:val="p"/>
                                </m:rPr>
                                <m:t>∞</m:t>
                              </m:r>
                            </m:e>
                          </m:d>
                        </m:e>
                      </m:d>
                      <m:r>
                        <m:t>Δ</m:t>
                      </m:r>
                      <m:sSub>
                        <m:e>
                          <m:r>
                            <m:t>U</m:t>
                          </m:r>
                        </m:e>
                        <m:sub>
                          <m:r>
                            <m:t>x</m:t>
                          </m:r>
                        </m:sub>
                      </m:sSub>
                    </m:oMath>
                  </m:oMathPara>
                </a14:m>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profiles_n1Inf=0.6.svg" id="0" name="Picture 1"/>
          <p:cNvPicPr>
            <a:picLocks noGrp="1" noChangeAspect="1"/>
          </p:cNvPicPr>
          <p:nvPr/>
        </p:nvPicPr>
        <p:blipFill>
          <a:blip r:embed="rId2"/>
          <a:stretch>
            <a:fillRect/>
          </a:stretch>
        </p:blipFill>
        <p:spPr bwMode="auto">
          <a:xfrm>
            <a:off x="1676400" y="1193800"/>
            <a:ext cx="5778500" cy="28829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457200" y="4076700"/>
                <a:ext cx="8229600" cy="508000"/>
              </a:xfrm>
              <a:prstGeom prst="rect">
                <a:avLst/>
              </a:prstGeom>
              <a:noFill/>
            </p:spPr>
            <p:txBody>
              <a:bodyPr/>
              <a:lstStyle/>
              <a:p>
                <a:pPr lvl="0" indent="0" marL="0" algn="ctr">
                  <a:buNone/>
                </a:pPr>
                <a:r>
                  <a:rPr/>
                  <a:t>Figure 5: Magnetic field, ion density, and ion bulk velocity for the case where </a:t>
                </a:r>
                <a14:m>
                  <m:oMath xmlns:m="http://schemas.openxmlformats.org/officeDocument/2006/math">
                    <m:sSub>
                      <m:e>
                        <m:r>
                          <m:t>n</m:t>
                        </m:r>
                      </m:e>
                      <m:sub>
                        <m:r>
                          <m:t>1</m:t>
                        </m:r>
                      </m:sub>
                    </m:sSub>
                    <m:r>
                      <m:rPr>
                        <m:sty m:val="p"/>
                      </m:rPr>
                      <m:t>=</m:t>
                    </m:r>
                    <m:r>
                      <m:t>1.5</m:t>
                    </m:r>
                    <m:sSub>
                      <m:e>
                        <m:r>
                          <m:t>n</m:t>
                        </m:r>
                      </m:e>
                      <m:sub>
                        <m:r>
                          <m:t>2</m:t>
                        </m:r>
                      </m:sub>
                    </m:sSub>
                  </m:oMath>
                </a14:m>
                <a:r>
                  <a:rPr/>
                  <a:t> and </a:t>
                </a:r>
                <a14:m>
                  <m:oMath xmlns:m="http://schemas.openxmlformats.org/officeDocument/2006/math">
                    <m:r>
                      <m:t>L</m:t>
                    </m:r>
                    <m:r>
                      <m:rPr>
                        <m:sty m:val="p"/>
                      </m:rPr>
                      <m:t>=</m:t>
                    </m:r>
                    <m:sSub>
                      <m:e>
                        <m:r>
                          <m:t>d</m:t>
                        </m:r>
                      </m:e>
                      <m:sub>
                        <m:r>
                          <m:t>i</m:t>
                        </m:r>
                      </m:sub>
                    </m:sSub>
                    <m:r>
                      <m:rPr>
                        <m:sty m:val="p"/>
                      </m:rPr>
                      <m:t>,</m:t>
                    </m:r>
                    <m:sSub>
                      <m:e>
                        <m:r>
                          <m:t>B</m:t>
                        </m:r>
                      </m:e>
                      <m:sub>
                        <m:r>
                          <m:t>0</m:t>
                        </m:r>
                      </m:sub>
                    </m:sSub>
                    <m:r>
                      <m:rPr>
                        <m:sty m:val="p"/>
                      </m:rPr>
                      <m:t>=</m:t>
                    </m:r>
                    <m:r>
                      <m:t>2</m:t>
                    </m:r>
                    <m:sSub>
                      <m:e>
                        <m:r>
                          <m:t>B</m:t>
                        </m:r>
                      </m:e>
                      <m:sub>
                        <m:r>
                          <m:t>z</m:t>
                        </m:r>
                      </m:sub>
                    </m:sSub>
                  </m:oMath>
                </a14:m>
                <a:r>
                  <a:rPr/>
                  <a:t>. Here, </a:t>
                </a:r>
                <a14:m>
                  <m:oMath xmlns:m="http://schemas.openxmlformats.org/officeDocument/2006/math">
                    <m:r>
                      <m:t>z</m:t>
                    </m:r>
                  </m:oMath>
                </a14:m>
                <a:r>
                  <a:rPr/>
                  <a:t> is the distance from the center of the 1-D current sheet, </a:t>
                </a:r>
                <a14:m>
                  <m:oMath xmlns:m="http://schemas.openxmlformats.org/officeDocument/2006/math">
                    <m:sSub>
                      <m:e>
                        <m:r>
                          <m:t>n</m:t>
                        </m:r>
                      </m:e>
                      <m:sub>
                        <m:r>
                          <m:t>α</m:t>
                        </m:r>
                      </m:sub>
                    </m:sSub>
                  </m:oMath>
                </a14:m>
                <a:r>
                  <a:rPr/>
                  <a:t> denotes the number density of ion species </a:t>
                </a:r>
                <a14:m>
                  <m:oMath xmlns:m="http://schemas.openxmlformats.org/officeDocument/2006/math">
                    <m:r>
                      <m:t>α</m:t>
                    </m:r>
                  </m:oMath>
                </a14:m>
                <a:r>
                  <a:rPr/>
                  <a:t>, </a:t>
                </a:r>
                <a14:m>
                  <m:oMath xmlns:m="http://schemas.openxmlformats.org/officeDocument/2006/math">
                    <m:sSub>
                      <m:e>
                        <m:r>
                          <m:t>d</m:t>
                        </m:r>
                      </m:e>
                      <m:sub>
                        <m:r>
                          <m:t>i</m:t>
                        </m:r>
                      </m:sub>
                    </m:sSub>
                  </m:oMath>
                </a14:m>
                <a:r>
                  <a:rPr/>
                  <a:t> is the asymptotic ion inertial length, and </a:t>
                </a:r>
                <a14:m>
                  <m:oMath xmlns:m="http://schemas.openxmlformats.org/officeDocument/2006/math">
                    <m:sSub>
                      <m:e>
                        <m:r>
                          <m:t>B</m:t>
                        </m:r>
                      </m:e>
                      <m:sub>
                        <m:r>
                          <m:t>0</m:t>
                        </m:r>
                      </m:sub>
                    </m:sSub>
                  </m:oMath>
                </a14:m>
                <a:r>
                  <a:rPr/>
                  <a:t> is the in-plane magnetic field strength.</a:t>
                </a:r>
              </a:p>
            </p:txBody>
          </p:sp>
        </mc:Choice>
      </mc:AlternateContent>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ures/UxNormBx.svg" id="0" name="Picture 1"/>
          <p:cNvPicPr>
            <a:picLocks noGrp="1" noChangeAspect="1"/>
          </p:cNvPicPr>
          <p:nvPr/>
        </p:nvPicPr>
        <p:blipFill>
          <a:blip r:embed="rId2"/>
          <a:stretch>
            <a:fillRect/>
          </a:stretch>
        </p:blipFill>
        <p:spPr bwMode="auto">
          <a:xfrm>
            <a:off x="1892300" y="1193800"/>
            <a:ext cx="5359400" cy="28829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457200" y="4076700"/>
                <a:ext cx="8229600" cy="508000"/>
              </a:xfrm>
              <a:prstGeom prst="rect">
                <a:avLst/>
              </a:prstGeom>
              <a:noFill/>
            </p:spPr>
            <p:txBody>
              <a:bodyPr/>
              <a:lstStyle/>
              <a:p>
                <a:pPr lvl="0" indent="0" marL="0" algn="ctr">
                  <a:buNone/>
                </a:pPr>
                <a:r>
                  <a:rPr/>
                  <a:t>Figure 6: Ion bulk velocity in the </a:t>
                </a:r>
                <a14:m>
                  <m:oMath xmlns:m="http://schemas.openxmlformats.org/officeDocument/2006/math">
                    <m:r>
                      <m:t>x</m:t>
                    </m:r>
                  </m:oMath>
                </a14:m>
                <a:r>
                  <a:rPr/>
                  <a:t> direction (maximum variance direction) </a:t>
                </a:r>
                <a14:m>
                  <m:oMath xmlns:m="http://schemas.openxmlformats.org/officeDocument/2006/math">
                    <m:sSub>
                      <m:e>
                        <m:r>
                          <m:t>U</m:t>
                        </m:r>
                      </m:e>
                      <m:sub>
                        <m:r>
                          <m:t>x</m:t>
                        </m:r>
                      </m:sub>
                    </m:sSub>
                  </m:oMath>
                </a14:m>
                <a:r>
                  <a:rPr/>
                  <a:t> profiles normalized by local Alfvén velocity </a:t>
                </a:r>
                <a14:m>
                  <m:oMath xmlns:m="http://schemas.openxmlformats.org/officeDocument/2006/math">
                    <m:sSub>
                      <m:e>
                        <m:r>
                          <m:t>v</m:t>
                        </m:r>
                      </m:e>
                      <m:sub>
                        <m:r>
                          <m:t>A</m:t>
                        </m:r>
                        <m:r>
                          <m:rPr>
                            <m:sty m:val="p"/>
                          </m:rPr>
                          <m:t>,</m:t>
                        </m:r>
                        <m:r>
                          <m:t>x</m:t>
                        </m:r>
                      </m:sub>
                    </m:sSub>
                    <m:d>
                      <m:dPr>
                        <m:begChr m:val="("/>
                        <m:sepChr m:val=""/>
                        <m:endChr m:val=")"/>
                        <m:grow/>
                      </m:dPr>
                      <m:e>
                        <m:r>
                          <m:t>z</m:t>
                        </m:r>
                      </m:e>
                    </m:d>
                    <m:r>
                      <m:rPr>
                        <m:sty m:val="p"/>
                      </m:rPr>
                      <m:t>=</m:t>
                    </m:r>
                    <m:sSub>
                      <m:e>
                        <m:r>
                          <m:t>B</m:t>
                        </m:r>
                      </m:e>
                      <m:sub>
                        <m:r>
                          <m:t>x</m:t>
                        </m:r>
                      </m:sub>
                    </m:sSub>
                    <m:d>
                      <m:dPr>
                        <m:begChr m:val="("/>
                        <m:sepChr m:val=""/>
                        <m:endChr m:val=")"/>
                        <m:grow/>
                      </m:dPr>
                      <m:e>
                        <m:r>
                          <m:t>z</m:t>
                        </m:r>
                      </m:e>
                    </m:d>
                    <m:r>
                      <m:rPr>
                        <m:sty m:val="p"/>
                      </m:rPr>
                      <m:t>/</m:t>
                    </m:r>
                    <m:rad>
                      <m:radPr>
                        <m:degHide m:val="on"/>
                      </m:radPr>
                      <m:deg/>
                      <m:e>
                        <m:sSub>
                          <m:e>
                            <m:r>
                              <m:t>μ</m:t>
                            </m:r>
                          </m:e>
                          <m:sub>
                            <m:r>
                              <m:t>0</m:t>
                            </m:r>
                          </m:sub>
                        </m:sSub>
                        <m:sSub>
                          <m:e>
                            <m:r>
                              <m:t>m</m:t>
                            </m:r>
                          </m:e>
                          <m:sub>
                            <m:r>
                              <m:t>p</m:t>
                            </m:r>
                          </m:sub>
                        </m:sSub>
                        <m:r>
                          <m:t>n</m:t>
                        </m:r>
                        <m:d>
                          <m:dPr>
                            <m:begChr m:val="("/>
                            <m:sepChr m:val=""/>
                            <m:endChr m:val=")"/>
                            <m:grow/>
                          </m:dPr>
                          <m:e>
                            <m:r>
                              <m:t>z</m:t>
                            </m:r>
                          </m:e>
                        </m:d>
                      </m:e>
                    </m:rad>
                  </m:oMath>
                </a14:m>
                <a:r>
                  <a:rPr/>
                  <a:t> for different </a:t>
                </a:r>
                <a14:m>
                  <m:oMath xmlns:m="http://schemas.openxmlformats.org/officeDocument/2006/math">
                    <m:sSub>
                      <m:e>
                        <m:r>
                          <m:t>n</m:t>
                        </m:r>
                      </m:e>
                      <m:sub>
                        <m:r>
                          <m:t>1</m:t>
                        </m:r>
                      </m:sub>
                    </m:sSub>
                    <m:d>
                      <m:dPr>
                        <m:begChr m:val="("/>
                        <m:sepChr m:val=""/>
                        <m:endChr m:val=")"/>
                        <m:grow/>
                      </m:dPr>
                      <m:e>
                        <m:r>
                          <m:rPr>
                            <m:sty m:val="p"/>
                          </m:rPr>
                          <m:t>∞</m:t>
                        </m:r>
                      </m:e>
                    </m:d>
                  </m:oMath>
                </a14:m>
              </a:p>
            </p:txBody>
          </p:sp>
        </mc:Choice>
      </mc:AlternateContent>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0: Software Development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1270000">
              <a:buNone/>
            </a:pPr>
            <a:r>
              <a:rPr sz="2000"/>
              <a:t>Programming is not about typing, it’s about thinking. - Rich Hickey </a:t>
            </a:r>
          </a:p>
          <a:p>
            <a:pPr lvl="0" indent="0" marL="0">
              <a:buNone/>
            </a:pPr>
            <a:r>
              <a:rPr>
                <a:latin typeface="Courier"/>
              </a:rPr>
              <a:t>PlasmaFormulary.jl</a:t>
            </a:r>
            <a:r>
              <a:rPr/>
              <a:t>: Calculation done performantly, flexibly and right. &lt;=&gt; </a:t>
            </a:r>
            <a:r>
              <a:rPr>
                <a:latin typeface="Courier"/>
              </a:rPr>
              <a:t>plasmapy.formulary</a:t>
            </a:r>
          </a:p>
          <a:p>
            <a:pPr lvl="0" indent="0">
              <a:buNone/>
            </a:pPr>
            <a:r>
              <a:rPr>
                <a:solidFill>
                  <a:srgbClr val="003B4F"/>
                </a:solidFill>
                <a:latin typeface="Courier"/>
              </a:rPr>
              <a:t>julia</a:t>
            </a:r>
            <a:r>
              <a:rPr>
                <a:solidFill>
                  <a:srgbClr val="5E5E5E"/>
                </a:solidFill>
                <a:latin typeface="Courier"/>
              </a:rPr>
              <a:t>&gt;</a:t>
            </a:r>
            <a:r>
              <a:rPr>
                <a:solidFill>
                  <a:srgbClr val="003B4F"/>
                </a:solidFill>
                <a:latin typeface="Courier"/>
              </a:rPr>
              <a:t> </a:t>
            </a:r>
            <a:r>
              <a:rPr>
                <a:solidFill>
                  <a:srgbClr val="4758AB"/>
                </a:solidFill>
                <a:latin typeface="Courier"/>
              </a:rPr>
              <a:t>gyrofrequency</a:t>
            </a:r>
            <a:r>
              <a:rPr>
                <a:solidFill>
                  <a:srgbClr val="003B4F"/>
                </a:solidFill>
                <a:latin typeface="Courier"/>
              </a:rPr>
              <a:t>(</a:t>
            </a:r>
            <a:r>
              <a:rPr>
                <a:solidFill>
                  <a:srgbClr val="AD0000"/>
                </a:solidFill>
                <a:latin typeface="Courier"/>
              </a:rPr>
              <a:t>0.01</a:t>
            </a:r>
            <a:r>
              <a:rPr>
                <a:solidFill>
                  <a:srgbClr val="003B4F"/>
                </a:solidFill>
                <a:latin typeface="Courier"/>
              </a:rPr>
              <a:t>u</a:t>
            </a:r>
            <a:r>
              <a:rPr>
                <a:solidFill>
                  <a:srgbClr val="20794D"/>
                </a:solidFill>
                <a:latin typeface="Courier"/>
              </a:rPr>
              <a:t>"T"</a:t>
            </a:r>
            <a:r>
              <a:rPr>
                <a:solidFill>
                  <a:srgbClr val="003B4F"/>
                </a:solidFill>
                <a:latin typeface="Courier"/>
              </a:rPr>
              <a:t>, </a:t>
            </a:r>
            <a:r>
              <a:rPr>
                <a:solidFill>
                  <a:srgbClr val="5E5E5E"/>
                </a:solidFill>
                <a:latin typeface="Courier"/>
              </a:rPr>
              <a:t>:</a:t>
            </a:r>
            <a:r>
              <a:rPr>
                <a:solidFill>
                  <a:srgbClr val="8F5902"/>
                </a:solidFill>
                <a:latin typeface="Courier"/>
              </a:rPr>
              <a:t>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gyrofrequency</a:t>
            </a:r>
            <a:r>
              <a:rPr>
                <a:solidFill>
                  <a:srgbClr val="003B4F"/>
                </a:solidFill>
                <a:latin typeface="Courier"/>
              </a:rPr>
              <a:t>(</a:t>
            </a:r>
            <a:r>
              <a:rPr>
                <a:solidFill>
                  <a:srgbClr val="20794D"/>
                </a:solidFill>
                <a:latin typeface="Courier"/>
              </a:rPr>
              <a:t>"electron"</a:t>
            </a:r>
            <a:r>
              <a:rPr>
                <a:solidFill>
                  <a:srgbClr val="003B4F"/>
                </a:solidFill>
                <a:latin typeface="Courier"/>
              </a:rPr>
              <a:t>, </a:t>
            </a:r>
            <a:r>
              <a:rPr>
                <a:solidFill>
                  <a:srgbClr val="AD0000"/>
                </a:solidFill>
                <a:latin typeface="Courier"/>
              </a:rPr>
              <a:t>1e7</a:t>
            </a:r>
            <a:r>
              <a:rPr>
                <a:solidFill>
                  <a:srgbClr val="003B4F"/>
                </a:solidFill>
                <a:latin typeface="Courier"/>
              </a:rPr>
              <a:t>u</a:t>
            </a:r>
            <a:r>
              <a:rPr>
                <a:solidFill>
                  <a:srgbClr val="20794D"/>
                </a:solidFill>
                <a:latin typeface="Courier"/>
              </a:rPr>
              <a:t>"nT"</a:t>
            </a:r>
            <a:r>
              <a:rPr>
                <a:solidFill>
                  <a:srgbClr val="003B4F"/>
                </a:solidFill>
                <a:latin typeface="Courier"/>
              </a:rPr>
              <a:t>)</a:t>
            </a:r>
            <a:br/>
            <a:r>
              <a:rPr>
                <a:solidFill>
                  <a:srgbClr val="AD0000"/>
                </a:solidFill>
                <a:latin typeface="Courier"/>
              </a:rPr>
              <a:t>1.7588200107721632e9</a:t>
            </a:r>
            <a:r>
              <a:rPr>
                <a:solidFill>
                  <a:srgbClr val="003B4F"/>
                </a:solidFill>
                <a:latin typeface="Courier"/>
              </a:rPr>
              <a:t> rad s⁻¹</a:t>
            </a:r>
          </a:p>
          <a:p>
            <a:pPr lvl="0" indent="0" marL="0">
              <a:buNone/>
            </a:pPr>
            <a:r>
              <a:rPr>
                <a:latin typeface="Courier"/>
              </a:rPr>
              <a:t>ChargedParticles.jl</a:t>
            </a:r>
            <a:r>
              <a:rPr/>
              <a:t>: representing charged particles with type (memory-efficient, ready to use in test particle / PIC simulations).</a:t>
            </a:r>
          </a:p>
          <a:p>
            <a:pPr lvl="0" indent="0">
              <a:buNone/>
            </a:pPr>
            <a:r>
              <a:rPr>
                <a:solidFill>
                  <a:srgbClr val="003B4F"/>
                </a:solidFill>
                <a:latin typeface="Courier"/>
              </a:rPr>
              <a:t>julia</a:t>
            </a:r>
            <a:r>
              <a:rPr>
                <a:solidFill>
                  <a:srgbClr val="5E5E5E"/>
                </a:solidFill>
                <a:latin typeface="Courier"/>
              </a:rPr>
              <a:t>&gt;</a:t>
            </a:r>
            <a:r>
              <a:rPr>
                <a:solidFill>
                  <a:srgbClr val="003B4F"/>
                </a:solidFill>
                <a:latin typeface="Courier"/>
              </a:rPr>
              <a:t> p </a:t>
            </a:r>
            <a:r>
              <a:rPr>
                <a:solidFill>
                  <a:srgbClr val="5E5E5E"/>
                </a:solidFill>
                <a:latin typeface="Courier"/>
              </a:rPr>
              <a:t>=</a:t>
            </a:r>
            <a:r>
              <a:rPr>
                <a:solidFill>
                  <a:srgbClr val="003B4F"/>
                </a:solidFill>
                <a:latin typeface="Courier"/>
              </a:rPr>
              <a:t> </a:t>
            </a:r>
            <a:r>
              <a:rPr>
                <a:solidFill>
                  <a:srgbClr val="4758AB"/>
                </a:solidFill>
                <a:latin typeface="Courier"/>
              </a:rPr>
              <a:t>particle</a:t>
            </a:r>
            <a:r>
              <a:rPr>
                <a:solidFill>
                  <a:srgbClr val="003B4F"/>
                </a:solidFill>
                <a:latin typeface="Courier"/>
              </a:rPr>
              <a:t>(</a:t>
            </a:r>
            <a:r>
              <a:rPr>
                <a:solidFill>
                  <a:srgbClr val="20794D"/>
                </a:solidFill>
                <a:latin typeface="Courier"/>
              </a:rPr>
              <a:t>"Fe"</a:t>
            </a:r>
            <a:r>
              <a:rPr>
                <a:solidFill>
                  <a:srgbClr val="003B4F"/>
                </a:solidFill>
                <a:latin typeface="Courier"/>
              </a:rPr>
              <a:t>)</a:t>
            </a:r>
            <a:br/>
            <a:r>
              <a:rPr>
                <a:solidFill>
                  <a:srgbClr val="003B4F"/>
                </a:solidFill>
                <a:latin typeface="Courier"/>
              </a:rPr>
              <a:t>julia</a:t>
            </a:r>
            <a:r>
              <a:rPr>
                <a:solidFill>
                  <a:srgbClr val="5E5E5E"/>
                </a:solidFill>
                <a:latin typeface="Courier"/>
              </a:rPr>
              <a:t>&gt;</a:t>
            </a:r>
            <a:r>
              <a:rPr>
                <a:solidFill>
                  <a:srgbClr val="003B4F"/>
                </a:solidFill>
                <a:latin typeface="Courier"/>
              </a:rPr>
              <a:t> p.element</a:t>
            </a:r>
          </a:p>
        </p:txBody>
      </p:sp>
      <p:pic>
        <p:nvPicPr>
          <p:cNvPr descr="figures/ChargedParticles.jl.png" id="0" name="Picture 1"/>
          <p:cNvPicPr>
            <a:picLocks noGrp="1" noChangeAspect="1"/>
          </p:cNvPicPr>
          <p:nvPr/>
        </p:nvPicPr>
        <p:blipFill>
          <a:blip r:embed="rId2"/>
          <a:stretch>
            <a:fillRect/>
          </a:stretch>
        </p:blipFill>
        <p:spPr bwMode="auto">
          <a:xfrm>
            <a:off x="4152900" y="203200"/>
            <a:ext cx="3937000" cy="43815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latin typeface="Courier"/>
              </a:rPr>
              <a:t>SpaceDataModel.jl</a:t>
            </a:r>
            <a:r>
              <a:rPr/>
              <a:t>: Data model for handling space/heliospheric science data: plain configuration and hierarchical abstractions. &lt;=&gt; </a:t>
            </a:r>
            <a:r>
              <a:rPr>
                <a:latin typeface="Courier"/>
              </a:rPr>
              <a:t>SPASE</a:t>
            </a:r>
            <a:r>
              <a:rPr/>
              <a:t> metadata model.</a:t>
            </a:r>
          </a:p>
          <a:p>
            <a:pPr lvl="0" indent="0">
              <a:buNone/>
            </a:pPr>
            <a:r>
              <a:rPr>
                <a:solidFill>
                  <a:srgbClr val="AD0000"/>
                </a:solidFill>
                <a:latin typeface="Courier"/>
              </a:rPr>
              <a:t>name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"Magnetospheric Multiscale"</a:t>
            </a:r>
            <a:br/>
            <a:br/>
            <a:r>
              <a:rPr b="1">
                <a:solidFill>
                  <a:srgbClr val="003B4F"/>
                </a:solidFill>
                <a:latin typeface="Courier"/>
              </a:rPr>
              <a:t>[metadata]</a:t>
            </a:r>
            <a:br/>
            <a:r>
              <a:rPr>
                <a:solidFill>
                  <a:srgbClr val="AD0000"/>
                </a:solidFill>
                <a:latin typeface="Courier"/>
              </a:rPr>
              <a:t>abbreviation</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a:t>
            </a:r>
            <a:br/>
            <a:br/>
            <a:r>
              <a:rPr>
                <a:solidFill>
                  <a:srgbClr val="5E5E5E"/>
                </a:solidFill>
                <a:latin typeface="Courier"/>
              </a:rPr>
              <a:t># Instruments</a:t>
            </a:r>
            <a:br/>
            <a:r>
              <a:rPr b="1">
                <a:solidFill>
                  <a:srgbClr val="003B4F"/>
                </a:solidFill>
                <a:latin typeface="Courier"/>
              </a:rPr>
              <a:t>[instruments.fpi]</a:t>
            </a:r>
            <a:br/>
            <a:r>
              <a:rPr>
                <a:solidFill>
                  <a:srgbClr val="AD0000"/>
                </a:solidFill>
                <a:latin typeface="Courier"/>
              </a:rPr>
              <a:t>name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"Fast Plasma Investigation"</a:t>
            </a:r>
            <a:br/>
            <a:r>
              <a:rPr>
                <a:solidFill>
                  <a:srgbClr val="AD0000"/>
                </a:solidFill>
                <a:latin typeface="Courier"/>
              </a:rPr>
              <a:t>datasets</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5E5E5E"/>
                </a:solidFill>
                <a:latin typeface="Courier"/>
              </a:rPr>
              <a:t>[</a:t>
            </a:r>
            <a:r>
              <a:rPr>
                <a:solidFill>
                  <a:srgbClr val="20794D"/>
                </a:solidFill>
                <a:latin typeface="Courier"/>
              </a:rPr>
              <a:t>"fpi_moms"</a:t>
            </a:r>
            <a:r>
              <a:rPr>
                <a:solidFill>
                  <a:srgbClr val="5E5E5E"/>
                </a:solidFill>
                <a:latin typeface="Courier"/>
              </a:rPr>
              <a:t>]</a:t>
            </a:r>
            <a:br/>
            <a:br/>
            <a:r>
              <a:rPr b="1">
                <a:solidFill>
                  <a:srgbClr val="003B4F"/>
                </a:solidFill>
                <a:latin typeface="Courier"/>
              </a:rPr>
              <a:t>[datasets.fpi_moms]</a:t>
            </a:r>
            <a:br/>
            <a:r>
              <a:rPr>
                <a:solidFill>
                  <a:srgbClr val="AD0000"/>
                </a:solidFill>
                <a:latin typeface="Courier"/>
              </a:rPr>
              <a:t>format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"MMS{probe}_FPI_{data_rate}_L2_{data_type}-MOMS"</a:t>
            </a:r>
            <a:br/>
            <a:r>
              <a:rPr>
                <a:solidFill>
                  <a:srgbClr val="AD0000"/>
                </a:solidFill>
                <a:latin typeface="Courier"/>
              </a:rPr>
              <a:t>...</a:t>
            </a:r>
          </a:p>
          <a:p>
            <a:pPr lvl="0" indent="0">
              <a:buNone/>
            </a:pPr>
            <a:r>
              <a:rPr b="1">
                <a:solidFill>
                  <a:srgbClr val="003B4F"/>
                </a:solidFill>
                <a:latin typeface="Courier"/>
              </a:rPr>
              <a:t>[datasets.fpi_moms.metadata]</a:t>
            </a:r>
            <a:br/>
            <a:r>
              <a:rPr>
                <a:solidFill>
                  <a:srgbClr val="AD0000"/>
                </a:solidFill>
                <a:latin typeface="Courier"/>
              </a:rPr>
              <a:t>probes</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5E5E5E"/>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2</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5E5E5E"/>
                </a:solidFill>
                <a:latin typeface="Courier"/>
              </a:rPr>
              <a:t>,</a:t>
            </a:r>
            <a:r>
              <a:rPr>
                <a:solidFill>
                  <a:srgbClr val="003B4F"/>
                </a:solidFill>
                <a:latin typeface="Courier"/>
              </a:rPr>
              <a:t> </a:t>
            </a:r>
            <a:r>
              <a:rPr>
                <a:solidFill>
                  <a:srgbClr val="AD0000"/>
                </a:solidFill>
                <a:latin typeface="Courier"/>
              </a:rPr>
              <a:t>4</a:t>
            </a:r>
            <a:r>
              <a:rPr>
                <a:solidFill>
                  <a:srgbClr val="5E5E5E"/>
                </a:solidFill>
                <a:latin typeface="Courier"/>
              </a:rPr>
              <a:t>]</a:t>
            </a:r>
            <a:br/>
            <a:r>
              <a:rPr>
                <a:solidFill>
                  <a:srgbClr val="AD0000"/>
                </a:solidFill>
                <a:latin typeface="Courier"/>
              </a:rPr>
              <a:t>data_rates</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5E5E5E"/>
                </a:solidFill>
                <a:latin typeface="Courier"/>
              </a:rPr>
              <a:t>[</a:t>
            </a:r>
            <a:r>
              <a:rPr>
                <a:solidFill>
                  <a:srgbClr val="20794D"/>
                </a:solidFill>
                <a:latin typeface="Courier"/>
              </a:rPr>
              <a:t>"fast"</a:t>
            </a:r>
            <a:r>
              <a:rPr>
                <a:solidFill>
                  <a:srgbClr val="5E5E5E"/>
                </a:solidFill>
                <a:latin typeface="Courier"/>
              </a:rPr>
              <a:t>,</a:t>
            </a:r>
            <a:r>
              <a:rPr>
                <a:solidFill>
                  <a:srgbClr val="003B4F"/>
                </a:solidFill>
                <a:latin typeface="Courier"/>
              </a:rPr>
              <a:t> </a:t>
            </a:r>
            <a:r>
              <a:rPr>
                <a:solidFill>
                  <a:srgbClr val="20794D"/>
                </a:solidFill>
                <a:latin typeface="Courier"/>
              </a:rPr>
              <a:t>"brst"</a:t>
            </a:r>
            <a:r>
              <a:rPr>
                <a:solidFill>
                  <a:srgbClr val="5E5E5E"/>
                </a:solidFill>
                <a:latin typeface="Courier"/>
              </a:rPr>
              <a:t>]</a:t>
            </a:r>
            <a:br/>
            <a:r>
              <a:rPr>
                <a:solidFill>
                  <a:srgbClr val="AD0000"/>
                </a:solidFill>
                <a:latin typeface="Courier"/>
              </a:rPr>
              <a:t>data_types</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5E5E5E"/>
                </a:solidFill>
                <a:latin typeface="Courier"/>
              </a:rPr>
              <a:t>[</a:t>
            </a:r>
            <a:r>
              <a:rPr>
                <a:solidFill>
                  <a:srgbClr val="20794D"/>
                </a:solidFill>
                <a:latin typeface="Courier"/>
              </a:rPr>
              <a:t>"des"</a:t>
            </a:r>
            <a:r>
              <a:rPr>
                <a:solidFill>
                  <a:srgbClr val="5E5E5E"/>
                </a:solidFill>
                <a:latin typeface="Courier"/>
              </a:rPr>
              <a:t>,</a:t>
            </a:r>
            <a:r>
              <a:rPr>
                <a:solidFill>
                  <a:srgbClr val="003B4F"/>
                </a:solidFill>
                <a:latin typeface="Courier"/>
              </a:rPr>
              <a:t> </a:t>
            </a:r>
            <a:r>
              <a:rPr>
                <a:solidFill>
                  <a:srgbClr val="20794D"/>
                </a:solidFill>
                <a:latin typeface="Courier"/>
              </a:rPr>
              <a:t>"dis"</a:t>
            </a:r>
            <a:r>
              <a:rPr>
                <a:solidFill>
                  <a:srgbClr val="5E5E5E"/>
                </a:solidFill>
                <a:latin typeface="Courier"/>
              </a:rPr>
              <a:t>]</a:t>
            </a:r>
            <a:br/>
            <a:br/>
            <a:r>
              <a:rPr b="1">
                <a:solidFill>
                  <a:srgbClr val="003B4F"/>
                </a:solidFill>
                <a:latin typeface="Courier"/>
              </a:rPr>
              <a:t>[datasets.fpi_moms.parameters]</a:t>
            </a:r>
            <a:br/>
            <a:r>
              <a:rPr>
                <a:solidFill>
                  <a:srgbClr val="AD0000"/>
                </a:solidFill>
                <a:latin typeface="Courier"/>
              </a:rPr>
              <a:t>numberdensity</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"mms{probe}_{data_type}_numberdensity_{data_rate}"</a:t>
            </a:r>
            <a:br/>
            <a:r>
              <a:rPr>
                <a:solidFill>
                  <a:srgbClr val="AD0000"/>
                </a:solidFill>
                <a:latin typeface="Courier"/>
              </a:rPr>
              <a:t>bulkv_gse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"mms{probe}_{data_type}_bulkv_gse_{data_rate}"</a:t>
            </a:r>
            <a:br/>
            <a:r>
              <a:rPr>
                <a:solidFill>
                  <a:srgbClr val="AD0000"/>
                </a:solidFill>
                <a:latin typeface="Courier"/>
              </a:rPr>
              <a:t>temppara</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"mms{probe}_{data_type}_temppara_{data_rate}"</a:t>
            </a:r>
            <a:br/>
            <a:r>
              <a:rPr>
                <a:solidFill>
                  <a:srgbClr val="AD0000"/>
                </a:solidFill>
                <a:latin typeface="Courier"/>
              </a:rPr>
              <a:t>tempperp</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"mms{probe}_{data_type}_tempperp_{data_rate}"</a:t>
            </a:r>
            <a:br/>
            <a:r>
              <a:rPr>
                <a:solidFill>
                  <a:srgbClr val="AD0000"/>
                </a:solidFill>
                <a:latin typeface="Courier"/>
              </a:rPr>
              <a:t>energyspectr_omni</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20794D"/>
                </a:solidFill>
                <a:latin typeface="Courier"/>
              </a:rPr>
              <a:t>"mms{probe}_{data_type}_energyspectr_omni_{data_rate}"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latin typeface="Courier"/>
              </a:rPr>
              <a:t>Speasy.jl</a:t>
            </a:r>
            <a:r>
              <a:rPr/>
              <a:t>: get data from main Space Physics WebServices. </a:t>
            </a:r>
            <a:r>
              <a:rPr>
                <a:latin typeface="Courier"/>
              </a:rPr>
              <a:t>PySPEDAS.jl</a:t>
            </a:r>
            <a:r>
              <a:rPr/>
              <a:t>: A Julia wrapper around PySPEDAS. </a:t>
            </a:r>
            <a:r>
              <a:rPr>
                <a:latin typeface="Courier"/>
              </a:rPr>
              <a:t>HAPIClient.jl</a:t>
            </a:r>
            <a:r>
              <a:rPr/>
              <a:t>: A Julia client for the Heliophysics Application Programmer’s Interface (HAPI).</a:t>
            </a:r>
          </a:p>
          <a:p>
            <a:pPr lvl="0" indent="0">
              <a:buNone/>
            </a:pPr>
            <a:r>
              <a:rPr>
                <a:solidFill>
                  <a:srgbClr val="00769E"/>
                </a:solidFill>
                <a:latin typeface="Courier"/>
              </a:rPr>
              <a:t>using</a:t>
            </a:r>
            <a:r>
              <a:rPr>
                <a:solidFill>
                  <a:srgbClr val="003B4F"/>
                </a:solidFill>
                <a:latin typeface="Courier"/>
              </a:rPr>
              <a:t> SPEDAS, HAPIClient, Speasy</a:t>
            </a:r>
            <a:br/>
            <a:br/>
            <a:r>
              <a:rPr>
                <a:solidFill>
                  <a:srgbClr val="4758AB"/>
                </a:solidFill>
                <a:latin typeface="Courier"/>
              </a:rPr>
              <a:t>tplot</a:t>
            </a:r>
            <a:r>
              <a:rPr>
                <a:solidFill>
                  <a:srgbClr val="003B4F"/>
                </a:solidFill>
                <a:latin typeface="Courier"/>
              </a:rPr>
              <a:t>(</a:t>
            </a:r>
            <a:r>
              <a:rPr>
                <a:solidFill>
                  <a:srgbClr val="20794D"/>
                </a:solidFill>
                <a:latin typeface="Courier"/>
              </a:rPr>
              <a:t>"CDAWeb/AC_H0_MFI/Magnitude,BGSEc"</a:t>
            </a:r>
            <a:r>
              <a:rPr>
                <a:solidFill>
                  <a:srgbClr val="003B4F"/>
                </a:solidFill>
                <a:latin typeface="Courier"/>
              </a:rPr>
              <a:t>, </a:t>
            </a:r>
            <a:r>
              <a:rPr>
                <a:solidFill>
                  <a:srgbClr val="20794D"/>
                </a:solidFill>
                <a:latin typeface="Courier"/>
              </a:rPr>
              <a:t>"2001-1-2"</a:t>
            </a:r>
            <a:r>
              <a:rPr>
                <a:solidFill>
                  <a:srgbClr val="003B4F"/>
                </a:solidFill>
                <a:latin typeface="Courier"/>
              </a:rPr>
              <a:t>, </a:t>
            </a:r>
            <a:r>
              <a:rPr>
                <a:solidFill>
                  <a:srgbClr val="20794D"/>
                </a:solidFill>
                <a:latin typeface="Courier"/>
              </a:rPr>
              <a:t>"2001-1-2T12"</a:t>
            </a:r>
            <a:r>
              <a:rPr>
                <a:solidFill>
                  <a:srgbClr val="003B4F"/>
                </a:solidFill>
                <a:latin typeface="Courier"/>
              </a:rPr>
              <a:t>)</a:t>
            </a:r>
            <a:br/>
            <a:br/>
            <a:r>
              <a:rPr>
                <a:solidFill>
                  <a:srgbClr val="003B4F"/>
                </a:solidFill>
                <a:latin typeface="Courier"/>
              </a:rPr>
              <a:t>n </a:t>
            </a:r>
            <a:r>
              <a:rPr>
                <a:solidFill>
                  <a:srgbClr val="5E5E5E"/>
                </a:solidFill>
                <a:latin typeface="Courier"/>
              </a:rPr>
              <a:t>=</a:t>
            </a:r>
            <a:r>
              <a:rPr>
                <a:solidFill>
                  <a:srgbClr val="003B4F"/>
                </a:solidFill>
                <a:latin typeface="Courier"/>
              </a:rPr>
              <a:t> </a:t>
            </a:r>
            <a:r>
              <a:rPr>
                <a:solidFill>
                  <a:srgbClr val="4758AB"/>
                </a:solidFill>
                <a:latin typeface="Courier"/>
              </a:rPr>
              <a:t>DataSet</a:t>
            </a:r>
            <a:r>
              <a:rPr>
                <a:solidFill>
                  <a:srgbClr val="003B4F"/>
                </a:solidFill>
                <a:latin typeface="Courier"/>
              </a:rPr>
              <a:t>(</a:t>
            </a:r>
            <a:r>
              <a:rPr>
                <a:solidFill>
                  <a:srgbClr val="20794D"/>
                </a:solidFill>
                <a:latin typeface="Courier"/>
              </a:rPr>
              <a:t>"Density"</a:t>
            </a:r>
            <a:r>
              <a:rPr>
                <a:solidFill>
                  <a:srgbClr val="003B4F"/>
                </a:solidFill>
                <a:latin typeface="Courier"/>
              </a:rPr>
              <a:t>,</a:t>
            </a:r>
            <a:br/>
            <a:r>
              <a:rPr>
                <a:solidFill>
                  <a:srgbClr val="003B4F"/>
                </a:solidFill>
                <a:latin typeface="Courier"/>
              </a:rPr>
              <a:t>    [</a:t>
            </a:r>
            <a:br/>
            <a:r>
              <a:rPr>
                <a:solidFill>
                  <a:srgbClr val="003B4F"/>
                </a:solidFill>
                <a:latin typeface="Courier"/>
              </a:rPr>
              <a:t>        </a:t>
            </a:r>
            <a:r>
              <a:rPr>
                <a:solidFill>
                  <a:srgbClr val="4758AB"/>
                </a:solidFill>
                <a:latin typeface="Courier"/>
              </a:rPr>
              <a:t>SpeasyProduct</a:t>
            </a:r>
            <a:r>
              <a:rPr>
                <a:solidFill>
                  <a:srgbClr val="003B4F"/>
                </a:solidFill>
                <a:latin typeface="Courier"/>
              </a:rPr>
              <a:t>(</a:t>
            </a:r>
            <a:r>
              <a:rPr>
                <a:solidFill>
                  <a:srgbClr val="20794D"/>
                </a:solidFill>
                <a:latin typeface="Courier"/>
              </a:rPr>
              <a:t>"PSP_SWP_SPI_SF00_L3_MOM/DENS"</a:t>
            </a:r>
            <a:r>
              <a:rPr>
                <a:solidFill>
                  <a:srgbClr val="003B4F"/>
                </a:solidFill>
                <a:latin typeface="Courier"/>
              </a:rPr>
              <a:t>; labels</a:t>
            </a:r>
            <a:r>
              <a:rPr>
                <a:solidFill>
                  <a:srgbClr val="5E5E5E"/>
                </a:solidFill>
                <a:latin typeface="Courier"/>
              </a:rPr>
              <a:t>=</a:t>
            </a:r>
            <a:r>
              <a:rPr>
                <a:solidFill>
                  <a:srgbClr val="003B4F"/>
                </a:solidFill>
                <a:latin typeface="Courier"/>
              </a:rPr>
              <a:t>[</a:t>
            </a:r>
            <a:r>
              <a:rPr>
                <a:solidFill>
                  <a:srgbClr val="20794D"/>
                </a:solidFill>
                <a:latin typeface="Courier"/>
              </a:rPr>
              <a:t>"SPI Proton"</a:t>
            </a:r>
            <a:r>
              <a:rPr>
                <a:solidFill>
                  <a:srgbClr val="003B4F"/>
                </a:solidFill>
                <a:latin typeface="Courier"/>
              </a:rPr>
              <a:t>]),</a:t>
            </a:r>
            <a:br/>
            <a:r>
              <a:rPr>
                <a:solidFill>
                  <a:srgbClr val="003B4F"/>
                </a:solidFill>
                <a:latin typeface="Courier"/>
              </a:rPr>
              <a:t>        Base.</a:t>
            </a:r>
            <a:r>
              <a:rPr>
                <a:solidFill>
                  <a:srgbClr val="4758AB"/>
                </a:solidFill>
                <a:latin typeface="Courier"/>
              </a:rPr>
              <a:t>Fix2</a:t>
            </a:r>
            <a:r>
              <a:rPr>
                <a:solidFill>
                  <a:srgbClr val="003B4F"/>
                </a:solidFill>
                <a:latin typeface="Courier"/>
              </a:rPr>
              <a:t>(</a:t>
            </a:r>
            <a:r>
              <a:rPr>
                <a:solidFill>
                  <a:srgbClr val="5E5E5E"/>
                </a:solidFill>
                <a:latin typeface="Courier"/>
              </a:rPr>
              <a:t>*</a:t>
            </a:r>
            <a:r>
              <a:rPr>
                <a:solidFill>
                  <a:srgbClr val="003B4F"/>
                </a:solidFill>
                <a:latin typeface="Courier"/>
              </a:rPr>
              <a:t>, u</a:t>
            </a:r>
            <a:r>
              <a:rPr>
                <a:solidFill>
                  <a:srgbClr val="20794D"/>
                </a:solidFill>
                <a:latin typeface="Courier"/>
              </a:rPr>
              <a:t>"cm^-3"</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SpeasyProduct</a:t>
            </a:r>
            <a:r>
              <a:rPr>
                <a:solidFill>
                  <a:srgbClr val="003B4F"/>
                </a:solidFill>
                <a:latin typeface="Courier"/>
              </a:rPr>
              <a:t>(</a:t>
            </a:r>
            <a:r>
              <a:rPr>
                <a:solidFill>
                  <a:srgbClr val="20794D"/>
                </a:solidFill>
                <a:latin typeface="Courier"/>
              </a:rPr>
              <a:t>"PSP_SWP_SPC_L3I/np_moment"</a:t>
            </a:r>
            <a:r>
              <a:rPr>
                <a:solidFill>
                  <a:srgbClr val="003B4F"/>
                </a:solidFill>
                <a:latin typeface="Courier"/>
              </a:rPr>
              <a:t>; labels</a:t>
            </a:r>
            <a:r>
              <a:rPr>
                <a:solidFill>
                  <a:srgbClr val="5E5E5E"/>
                </a:solidFill>
                <a:latin typeface="Courier"/>
              </a:rPr>
              <a:t>=</a:t>
            </a:r>
            <a:r>
              <a:rPr>
                <a:solidFill>
                  <a:srgbClr val="003B4F"/>
                </a:solidFill>
                <a:latin typeface="Courier"/>
              </a:rPr>
              <a:t>[</a:t>
            </a:r>
            <a:r>
              <a:rPr>
                <a:solidFill>
                  <a:srgbClr val="20794D"/>
                </a:solidFill>
                <a:latin typeface="Courier"/>
              </a:rPr>
              <a:t>"SPC Proton"</a:t>
            </a:r>
            <a:r>
              <a:rPr>
                <a:solidFill>
                  <a:srgbClr val="003B4F"/>
                </a:solidFill>
                <a:latin typeface="Courier"/>
              </a:rPr>
              <a:t>]),</a:t>
            </a:r>
            <a:br/>
            <a:r>
              <a:rPr>
                <a:solidFill>
                  <a:srgbClr val="003B4F"/>
                </a:solidFill>
                <a:latin typeface="Courier"/>
              </a:rPr>
              <a:t>        </a:t>
            </a:r>
            <a:r>
              <a:rPr>
                <a:solidFill>
                  <a:srgbClr val="4758AB"/>
                </a:solidFill>
                <a:latin typeface="Courier"/>
              </a:rPr>
              <a:t>SpeasyProduct</a:t>
            </a:r>
            <a:r>
              <a:rPr>
                <a:solidFill>
                  <a:srgbClr val="003B4F"/>
                </a:solidFill>
                <a:latin typeface="Courier"/>
              </a:rPr>
              <a:t>(</a:t>
            </a:r>
            <a:r>
              <a:rPr>
                <a:solidFill>
                  <a:srgbClr val="20794D"/>
                </a:solidFill>
                <a:latin typeface="Courier"/>
              </a:rPr>
              <a:t>"PSP_FLD_L3_RFS_LFR_QTN/N_elec"</a:t>
            </a:r>
            <a:r>
              <a:rPr>
                <a:solidFill>
                  <a:srgbClr val="003B4F"/>
                </a:solidFill>
                <a:latin typeface="Courier"/>
              </a:rPr>
              <a:t>; labels</a:t>
            </a:r>
            <a:r>
              <a:rPr>
                <a:solidFill>
                  <a:srgbClr val="5E5E5E"/>
                </a:solidFill>
                <a:latin typeface="Courier"/>
              </a:rPr>
              <a:t>=</a:t>
            </a:r>
            <a:r>
              <a:rPr>
                <a:solidFill>
                  <a:srgbClr val="003B4F"/>
                </a:solidFill>
                <a:latin typeface="Courier"/>
              </a:rPr>
              <a:t>[</a:t>
            </a:r>
            <a:r>
              <a:rPr>
                <a:solidFill>
                  <a:srgbClr val="20794D"/>
                </a:solidFill>
                <a:latin typeface="Courier"/>
              </a:rPr>
              <a:t>"RFS Electron"</a:t>
            </a:r>
            <a:r>
              <a:rPr>
                <a:solidFill>
                  <a:srgbClr val="003B4F"/>
                </a:solidFill>
                <a:latin typeface="Courier"/>
              </a:rPr>
              <a:t>]),</a:t>
            </a:r>
            <a:br/>
            <a:r>
              <a:rPr>
                <a:solidFill>
                  <a:srgbClr val="003B4F"/>
                </a:solidFill>
                <a:latin typeface="Courier"/>
              </a:rPr>
              <a:t>        </a:t>
            </a:r>
            <a:r>
              <a:rPr>
                <a:solidFill>
                  <a:srgbClr val="4758AB"/>
                </a:solidFill>
                <a:latin typeface="Courier"/>
              </a:rPr>
              <a:t>SpeasyProduct</a:t>
            </a:r>
            <a:r>
              <a:rPr>
                <a:solidFill>
                  <a:srgbClr val="003B4F"/>
                </a:solidFill>
                <a:latin typeface="Courier"/>
              </a:rPr>
              <a:t>(</a:t>
            </a:r>
            <a:r>
              <a:rPr>
                <a:solidFill>
                  <a:srgbClr val="20794D"/>
                </a:solidFill>
                <a:latin typeface="Courier"/>
              </a:rPr>
              <a:t>"PSP_FLD_L3_SQTN_RFS_V1V2/electron_density"</a:t>
            </a:r>
            <a:r>
              <a:rPr>
                <a:solidFill>
                  <a:srgbClr val="003B4F"/>
                </a:solidFill>
                <a:latin typeface="Courier"/>
              </a:rPr>
              <a:t>; labels</a:t>
            </a:r>
            <a:r>
              <a:rPr>
                <a:solidFill>
                  <a:srgbClr val="5E5E5E"/>
                </a:solidFill>
                <a:latin typeface="Courier"/>
              </a:rPr>
              <a:t>=</a:t>
            </a:r>
            <a:r>
              <a:rPr>
                <a:solidFill>
                  <a:srgbClr val="003B4F"/>
                </a:solidFill>
                <a:latin typeface="Courier"/>
              </a:rPr>
              <a:t>[</a:t>
            </a:r>
            <a:r>
              <a:rPr>
                <a:solidFill>
                  <a:srgbClr val="20794D"/>
                </a:solidFill>
                <a:latin typeface="Courier"/>
              </a:rPr>
              <a:t>"SQTN Electron"</a:t>
            </a:r>
            <a:r>
              <a:rPr>
                <a:solidFill>
                  <a:srgbClr val="003B4F"/>
                </a:solidFill>
                <a:latin typeface="Courier"/>
              </a:rPr>
              <a:t>])</a:t>
            </a:r>
            <a:br/>
            <a:r>
              <a:rPr>
                <a:solidFill>
                  <a:srgbClr val="003B4F"/>
                </a:solidFill>
                <a:latin typeface="Courier"/>
              </a:rPr>
              <a:t>    ]</a:t>
            </a:r>
            <a:br/>
            <a:r>
              <a:rPr>
                <a:solidFill>
                  <a:srgbClr val="003B4F"/>
                </a:solidFill>
                <a:latin typeface="Courier"/>
              </a:rPr>
              <a:t>)</a:t>
            </a:r>
            <a:br/>
            <a:br/>
            <a:r>
              <a:rPr>
                <a:solidFill>
                  <a:srgbClr val="4758AB"/>
                </a:solidFill>
                <a:latin typeface="Courier"/>
              </a:rPr>
              <a:t>tplot</a:t>
            </a:r>
            <a:r>
              <a:rPr>
                <a:solidFill>
                  <a:srgbClr val="003B4F"/>
                </a:solidFill>
                <a:latin typeface="Courier"/>
              </a:rPr>
              <a:t>(n, </a:t>
            </a:r>
            <a:r>
              <a:rPr>
                <a:solidFill>
                  <a:srgbClr val="20794D"/>
                </a:solidFill>
                <a:latin typeface="Courier"/>
              </a:rPr>
              <a:t>"2021-08-09T06"</a:t>
            </a:r>
            <a:r>
              <a:rPr>
                <a:solidFill>
                  <a:srgbClr val="003B4F"/>
                </a:solidFill>
                <a:latin typeface="Courier"/>
              </a:rPr>
              <a:t>, </a:t>
            </a:r>
            <a:r>
              <a:rPr>
                <a:solidFill>
                  <a:srgbClr val="20794D"/>
                </a:solidFill>
                <a:latin typeface="Courier"/>
              </a:rPr>
              <a:t>"2021-08-10T18"</a:t>
            </a:r>
            <a:r>
              <a:rPr>
                <a:solidFill>
                  <a:srgbClr val="003B4F"/>
                </a:solidFill>
                <a:latin typeface="Courier"/>
              </a:rPr>
              <a:t>)</a:t>
            </a:r>
          </a:p>
        </p:txBody>
      </p:sp>
      <p:pic>
        <p:nvPicPr>
          <p:cNvPr descr="figures/hapi.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Get data using Heliophysics Application Programmer’s Interface (HAPI)</a:t>
            </a:r>
          </a:p>
        </p:txBody>
      </p:sp>
      <p:pic>
        <p:nvPicPr>
          <p:cNvPr descr="figures/speasy.jl.png" id="0" name="Picture 1"/>
          <p:cNvPicPr>
            <a:picLocks noGrp="1" noChangeAspect="1"/>
          </p:cNvPicPr>
          <p:nvPr/>
        </p:nvPicPr>
        <p:blipFill>
          <a:blip r:embed="rId3"/>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Get data using </a:t>
            </a:r>
            <a:r>
              <a:rPr>
                <a:latin typeface="Courier"/>
              </a:rPr>
              <a:t>Speasy.jl</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latin typeface="Courier"/>
              </a:rPr>
              <a:t>SPEDAS.jl</a:t>
            </a:r>
            <a:r>
              <a:rPr/>
              <a:t> : Julia-based Space Physics Environment Data Analysis Software framework.</a:t>
            </a:r>
          </a:p>
        </p:txBody>
      </p:sp>
      <p:pic>
        <p:nvPicPr>
          <p:cNvPr descr="figures/spedas_field_line.png" id="0" name="Picture 1"/>
          <p:cNvPicPr>
            <a:picLocks noGrp="1" noChangeAspect="1"/>
          </p:cNvPicPr>
          <p:nvPr/>
        </p:nvPicPr>
        <p:blipFill>
          <a:blip r:embed="rId2"/>
          <a:stretch>
            <a:fillRect/>
          </a:stretch>
        </p:blipFill>
        <p:spPr bwMode="auto">
          <a:xfrm>
            <a:off x="2654300" y="1193800"/>
            <a:ext cx="3848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Azimuthal field line visualization</a:t>
            </a:r>
          </a:p>
        </p:txBody>
      </p:sp>
      <p:pic>
        <p:nvPicPr>
          <p:cNvPr descr="figures/spedas.jl.png" id="0" name="Picture 1"/>
          <p:cNvPicPr>
            <a:picLocks noGrp="1" noChangeAspect="1"/>
          </p:cNvPicPr>
          <p:nvPr/>
        </p:nvPicPr>
        <p:blipFill>
          <a:blip r:embed="rId3"/>
          <a:stretch>
            <a:fillRect/>
          </a:stretch>
        </p:blipFill>
        <p:spPr bwMode="auto">
          <a:xfrm>
            <a:off x="3124200" y="1193800"/>
            <a:ext cx="2882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latin typeface="Courier"/>
              </a:rPr>
              <a:t>SPEDAS.jl</a:t>
            </a:r>
            <a:r>
              <a:rPr/>
              <a:t>: Plotting multiple time series on a single figure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0: Research Context and Background</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3: Proposed Research</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1270000">
                  <a:buNone/>
                </a:pPr>
                <a:r>
                  <a:rPr sz="2000"/>
                  <a:t>“ But still try, for who knows what is possible? ” - Michael Faraday</a:t>
                </a:r>
              </a:p>
              <a:p>
                <a:pPr lvl="0" indent="0" marL="0">
                  <a:buNone/>
                </a:pPr>
                <a:r>
                  <a:rPr/>
                  <a:t>The total time between two consecutive current sheet encounters is modeled as the sum of the time spent inside the current sheet </a:t>
                </a:r>
                <a14:m>
                  <m:oMath xmlns:m="http://schemas.openxmlformats.org/officeDocument/2006/math">
                    <m:sSub>
                      <m:e>
                        <m:r>
                          <m:t>T</m:t>
                        </m:r>
                      </m:e>
                      <m:sub>
                        <m:r>
                          <m:t>c</m:t>
                        </m:r>
                        <m:r>
                          <m:t>s</m:t>
                        </m:r>
                      </m:sub>
                    </m:sSub>
                  </m:oMath>
                </a14:m>
                <a:r>
                  <a:rPr/>
                  <a:t>, and the time spent free-streaming between sheets </a:t>
                </a:r>
                <a14:m>
                  <m:oMath xmlns:m="http://schemas.openxmlformats.org/officeDocument/2006/math">
                    <m:sSub>
                      <m:e>
                        <m:r>
                          <m:t>T</m:t>
                        </m:r>
                      </m:e>
                      <m:sub>
                        <m:r>
                          <m:t>f</m:t>
                        </m:r>
                        <m:r>
                          <m:t>s</m:t>
                        </m:r>
                      </m:sub>
                    </m:sSub>
                  </m:oMath>
                </a14:m>
                <a:r>
                  <a:rPr/>
                  <a:t>, given by:</a:t>
                </a:r>
              </a:p>
              <a:p>
                <a:pPr lvl="0" indent="0" marL="0">
                  <a:buNone/>
                </a:pPr>
                <a14:m>
                  <m:oMathPara xmlns:m="http://schemas.openxmlformats.org/officeDocument/2006/math">
                    <m:oMathParaPr>
                      <m:jc m:val="center"/>
                    </m:oMathParaPr>
                    <m:oMath>
                      <m:r>
                        <m:t>T</m:t>
                      </m:r>
                      <m:r>
                        <m:rPr>
                          <m:sty m:val="p"/>
                        </m:rPr>
                        <m:t>=</m:t>
                      </m:r>
                      <m:sSub>
                        <m:e>
                          <m:r>
                            <m:t>T</m:t>
                          </m:r>
                        </m:e>
                        <m:sub>
                          <m:r>
                            <m:t>c</m:t>
                          </m:r>
                          <m:r>
                            <m:t>s</m:t>
                          </m:r>
                        </m:sub>
                      </m:sSub>
                      <m:r>
                        <m:rPr>
                          <m:sty m:val="p"/>
                        </m:rPr>
                        <m:t>+</m:t>
                      </m:r>
                      <m:sSub>
                        <m:e>
                          <m:r>
                            <m:t>T</m:t>
                          </m:r>
                        </m:e>
                        <m:sub>
                          <m:r>
                            <m:t>f</m:t>
                          </m:r>
                          <m:r>
                            <m:t>s</m:t>
                          </m:r>
                        </m:sub>
                      </m:sSub>
                      <m:r>
                        <m:rPr>
                          <m:sty m:val="p"/>
                        </m:rPr>
                        <m:t>,</m:t>
                      </m:r>
                      <m:r>
                        <m:t> </m:t>
                      </m:r>
                      <m:sSub>
                        <m:e>
                          <m:r>
                            <m:t>T</m:t>
                          </m:r>
                        </m:e>
                        <m:sub>
                          <m:r>
                            <m:t>f</m:t>
                          </m:r>
                          <m:r>
                            <m:t>s</m:t>
                          </m:r>
                        </m:sub>
                      </m:sSub>
                      <m:r>
                        <m:rPr>
                          <m:sty m:val="p"/>
                        </m:rPr>
                        <m:t>=</m:t>
                      </m:r>
                      <m:f>
                        <m:fPr>
                          <m:type m:val="bar"/>
                        </m:fPr>
                        <m:num>
                          <m:sSub>
                            <m:e>
                              <m:r>
                                <m:t>s</m:t>
                              </m:r>
                            </m:e>
                            <m:sub>
                              <m:r>
                                <m:t>f</m:t>
                              </m:r>
                              <m:r>
                                <m:t>s</m:t>
                              </m:r>
                            </m:sub>
                          </m:sSub>
                        </m:num>
                        <m:den>
                          <m:d>
                            <m:dPr>
                              <m:begChr m:val="|"/>
                              <m:sepChr m:val=""/>
                              <m:endChr m:val="|"/>
                              <m:grow/>
                            </m:dPr>
                            <m:e>
                              <m:sSub>
                                <m:e>
                                  <m:r>
                                    <m:t>v</m:t>
                                  </m:r>
                                </m:e>
                                <m:sub>
                                  <m:r>
                                    <m:rPr>
                                      <m:sty m:val="p"/>
                                    </m:rPr>
                                    <m:t>∥</m:t>
                                  </m:r>
                                  <m:r>
                                    <m:rPr>
                                      <m:sty m:val="p"/>
                                    </m:rPr>
                                    <m:t>,</m:t>
                                  </m:r>
                                  <m:r>
                                    <m:t>1</m:t>
                                  </m:r>
                                </m:sub>
                              </m:sSub>
                            </m:e>
                          </m:d>
                        </m:den>
                      </m:f>
                    </m:oMath>
                  </m:oMathPara>
                </a14:m>
              </a:p>
              <a:p>
                <a:pPr lvl="0" indent="0" marL="0">
                  <a:buNone/>
                </a:pPr>
                <a:r>
                  <a:rPr/>
                  <a:t>where </a:t>
                </a:r>
                <a14:m>
                  <m:oMath xmlns:m="http://schemas.openxmlformats.org/officeDocument/2006/math">
                    <m:sSub>
                      <m:e>
                        <m:r>
                          <m:t>v</m:t>
                        </m:r>
                      </m:e>
                      <m:sub>
                        <m:r>
                          <m:rPr>
                            <m:sty m:val="p"/>
                          </m:rPr>
                          <m:t>∥</m:t>
                        </m:r>
                        <m:r>
                          <m:rPr>
                            <m:sty m:val="p"/>
                          </m:rPr>
                          <m:t>,</m:t>
                        </m:r>
                        <m:r>
                          <m:t>0</m:t>
                        </m:r>
                      </m:sub>
                    </m:sSub>
                  </m:oMath>
                </a14:m>
                <a:r>
                  <a:rPr/>
                  <a:t>, </a:t>
                </a:r>
                <a14:m>
                  <m:oMath xmlns:m="http://schemas.openxmlformats.org/officeDocument/2006/math">
                    <m:sSub>
                      <m:e>
                        <m:r>
                          <m:t>v</m:t>
                        </m:r>
                      </m:e>
                      <m:sub>
                        <m:r>
                          <m:rPr>
                            <m:sty m:val="p"/>
                          </m:rPr>
                          <m:t>∥</m:t>
                        </m:r>
                        <m:r>
                          <m:rPr>
                            <m:sty m:val="p"/>
                          </m:rPr>
                          <m:t>,</m:t>
                        </m:r>
                        <m:r>
                          <m:t>1</m:t>
                        </m:r>
                      </m:sub>
                    </m:sSub>
                  </m:oMath>
                </a14:m>
                <a:r>
                  <a:rPr/>
                  <a:t> are the particle’s changed parallel velocity before and after interacting with the current sheet, respectively.</a:t>
                </a:r>
              </a:p>
              <a:p>
                <a:pPr lvl="0" indent="0" marL="0">
                  <a:buNone/>
                </a:pPr>
                <a:r>
                  <a:rPr/>
                  <a:t>In the absence of scattering, the particle would follow the field line and travel a distance:</a:t>
                </a:r>
              </a:p>
              <a:p>
                <a:pPr lvl="0" indent="0" marL="0">
                  <a:buNone/>
                </a:pPr>
                <a14:m>
                  <m:oMathPara xmlns:m="http://schemas.openxmlformats.org/officeDocument/2006/math">
                    <m:oMathParaPr>
                      <m:jc m:val="center"/>
                    </m:oMathParaPr>
                    <m:oMath>
                      <m:sSub>
                        <m:e>
                          <m:r>
                            <m:t>s</m:t>
                          </m:r>
                        </m:e>
                        <m:sub>
                          <m:r>
                            <m:t>0</m:t>
                          </m:r>
                        </m:sub>
                      </m:sSub>
                      <m:r>
                        <m:rPr>
                          <m:sty m:val="p"/>
                        </m:rPr>
                        <m:t>=</m:t>
                      </m:r>
                      <m:d>
                        <m:dPr>
                          <m:begChr m:val="|"/>
                          <m:sepChr m:val=""/>
                          <m:endChr m:val="|"/>
                          <m:grow/>
                        </m:dPr>
                        <m:e>
                          <m:sSub>
                            <m:e>
                              <m:r>
                                <m:t>v</m:t>
                              </m:r>
                            </m:e>
                            <m:sub>
                              <m:r>
                                <m:rPr>
                                  <m:sty m:val="p"/>
                                </m:rPr>
                                <m:t>∥</m:t>
                              </m:r>
                              <m:r>
                                <m:rPr>
                                  <m:sty m:val="p"/>
                                </m:rPr>
                                <m:t>,</m:t>
                              </m:r>
                              <m:r>
                                <m:t>0</m:t>
                              </m:r>
                            </m:sub>
                          </m:sSub>
                        </m:e>
                      </m:d>
                      <m:r>
                        <m:rPr>
                          <m:sty m:val="p"/>
                        </m:rPr>
                        <m:t>⋅</m:t>
                      </m:r>
                      <m:r>
                        <m:t>T</m:t>
                      </m:r>
                      <m:r>
                        <m:rPr>
                          <m:sty m:val="p"/>
                        </m:rPr>
                        <m:t>=</m:t>
                      </m:r>
                      <m:d>
                        <m:dPr>
                          <m:begChr m:val="|"/>
                          <m:sepChr m:val=""/>
                          <m:endChr m:val="|"/>
                          <m:grow/>
                        </m:dPr>
                        <m:e>
                          <m:sSub>
                            <m:e>
                              <m:r>
                                <m:t>v</m:t>
                              </m:r>
                            </m:e>
                            <m:sub>
                              <m:r>
                                <m:rPr>
                                  <m:sty m:val="p"/>
                                </m:rPr>
                                <m:t>∥</m:t>
                              </m:r>
                              <m:r>
                                <m:rPr>
                                  <m:sty m:val="p"/>
                                </m:rPr>
                                <m:t>,</m:t>
                              </m:r>
                              <m:r>
                                <m:t>0</m:t>
                              </m:r>
                            </m:sub>
                          </m:sSub>
                        </m:e>
                      </m:d>
                      <m:d>
                        <m:dPr>
                          <m:begChr m:val="("/>
                          <m:sepChr m:val=""/>
                          <m:endChr m:val=")"/>
                          <m:grow/>
                        </m:dPr>
                        <m:e>
                          <m:sSub>
                            <m:e>
                              <m:r>
                                <m:t>T</m:t>
                              </m:r>
                            </m:e>
                            <m:sub>
                              <m:r>
                                <m:t>c</m:t>
                              </m:r>
                              <m:r>
                                <m:t>s</m:t>
                              </m:r>
                            </m:sub>
                          </m:sSub>
                          <m:r>
                            <m:rPr>
                              <m:sty m:val="p"/>
                            </m:rPr>
                            <m:t>+</m:t>
                          </m:r>
                          <m:f>
                            <m:fPr>
                              <m:type m:val="bar"/>
                            </m:fPr>
                            <m:num>
                              <m:sSub>
                                <m:e>
                                  <m:r>
                                    <m:t>s</m:t>
                                  </m:r>
                                </m:e>
                                <m:sub>
                                  <m:r>
                                    <m:t>f</m:t>
                                  </m:r>
                                  <m:r>
                                    <m:t>s</m:t>
                                  </m:r>
                                </m:sub>
                              </m:sSub>
                            </m:num>
                            <m:den>
                              <m:d>
                                <m:dPr>
                                  <m:begChr m:val="|"/>
                                  <m:sepChr m:val=""/>
                                  <m:endChr m:val="|"/>
                                  <m:grow/>
                                </m:dPr>
                                <m:e>
                                  <m:sSub>
                                    <m:e>
                                      <m:r>
                                        <m:t>v</m:t>
                                      </m:r>
                                    </m:e>
                                    <m:sub>
                                      <m:r>
                                        <m:rPr>
                                          <m:sty m:val="p"/>
                                        </m:rPr>
                                        <m:t>∥</m:t>
                                      </m:r>
                                      <m:r>
                                        <m:rPr>
                                          <m:sty m:val="p"/>
                                        </m:rPr>
                                        <m:t>,</m:t>
                                      </m:r>
                                      <m:r>
                                        <m:t>1</m:t>
                                      </m:r>
                                    </m:sub>
                                  </m:sSub>
                                </m:e>
                              </m:d>
                            </m:den>
                          </m:f>
                        </m:e>
                      </m:d>
                      <m:r>
                        <m:rPr>
                          <m:sty m:val="p"/>
                        </m:rPr>
                        <m:t>.</m:t>
                      </m:r>
                    </m:oMath>
                  </m:oMathPara>
                </a14:m>
              </a:p>
              <a:p>
                <a:pPr lvl="0" indent="0" marL="0">
                  <a:buNone/>
                </a:pPr>
                <a:r>
                  <a:rPr/>
                  <a:t>However, when scattering occurs, the total distance traveled becomes:</a:t>
                </a:r>
              </a:p>
              <a:p>
                <a:pPr lvl="0" indent="0" marL="0">
                  <a:buNone/>
                </a:pPr>
                <a14:m>
                  <m:oMathPara xmlns:m="http://schemas.openxmlformats.org/officeDocument/2006/math">
                    <m:oMathParaPr>
                      <m:jc m:val="center"/>
                    </m:oMathParaPr>
                    <m:oMath>
                      <m:r>
                        <m:t>s</m:t>
                      </m:r>
                      <m:r>
                        <m:rPr>
                          <m:sty m:val="p"/>
                        </m:rPr>
                        <m:t>=</m:t>
                      </m:r>
                      <m:sSubSup>
                        <m:e>
                          <m:r>
                            <m:t>s</m:t>
                          </m:r>
                        </m:e>
                        <m:sub>
                          <m:r>
                            <m:t>c</m:t>
                          </m:r>
                          <m:r>
                            <m:t>s</m:t>
                          </m:r>
                        </m:sub>
                        <m:sup>
                          <m:r>
                            <m:rPr>
                              <m:sty m:val="p"/>
                            </m:rPr>
                            <m:t>*</m:t>
                          </m:r>
                        </m:sup>
                      </m:sSubSup>
                      <m:r>
                        <m:rPr>
                          <m:sty m:val="p"/>
                        </m:rPr>
                        <m:t>+</m:t>
                      </m:r>
                      <m:r>
                        <m:rPr>
                          <m:nor/>
                          <m:sty m:val="p"/>
                        </m:rPr>
                        <m:t>sign</m:t>
                      </m:r>
                      <m:d>
                        <m:dPr>
                          <m:begChr m:val="("/>
                          <m:sepChr m:val=""/>
                          <m:endChr m:val=")"/>
                          <m:grow/>
                        </m:dPr>
                        <m:e>
                          <m:f>
                            <m:fPr>
                              <m:type m:val="bar"/>
                            </m:fPr>
                            <m:num>
                              <m:sSub>
                                <m:e>
                                  <m:r>
                                    <m:t>v</m:t>
                                  </m:r>
                                </m:e>
                                <m:sub>
                                  <m:r>
                                    <m:rPr>
                                      <m:sty m:val="p"/>
                                    </m:rPr>
                                    <m:t>∥</m:t>
                                  </m:r>
                                  <m:r>
                                    <m:rPr>
                                      <m:sty m:val="p"/>
                                    </m:rPr>
                                    <m:t>,</m:t>
                                  </m:r>
                                  <m:r>
                                    <m:t>1</m:t>
                                  </m:r>
                                </m:sub>
                              </m:sSub>
                            </m:num>
                            <m:den>
                              <m:sSub>
                                <m:e>
                                  <m:r>
                                    <m:t>v</m:t>
                                  </m:r>
                                </m:e>
                                <m:sub>
                                  <m:r>
                                    <m:rPr>
                                      <m:sty m:val="p"/>
                                    </m:rPr>
                                    <m:t>∥</m:t>
                                  </m:r>
                                  <m:r>
                                    <m:rPr>
                                      <m:sty m:val="p"/>
                                    </m:rPr>
                                    <m:t>,</m:t>
                                  </m:r>
                                  <m:r>
                                    <m:t>0</m:t>
                                  </m:r>
                                </m:sub>
                              </m:sSub>
                            </m:den>
                          </m:f>
                        </m:e>
                      </m:d>
                      <m:sSub>
                        <m:e>
                          <m:r>
                            <m:t>s</m:t>
                          </m:r>
                        </m:e>
                        <m:sub>
                          <m:r>
                            <m:t>f</m:t>
                          </m:r>
                          <m:r>
                            <m:t>s</m:t>
                          </m:r>
                        </m:sub>
                      </m:sSub>
                      <m:r>
                        <m:rPr>
                          <m:sty m:val="p"/>
                        </m:rPr>
                        <m:t>≈</m:t>
                      </m:r>
                      <m:r>
                        <m:rPr>
                          <m:nor/>
                          <m:sty m:val="p"/>
                        </m:rPr>
                        <m:t>sign</m:t>
                      </m:r>
                      <m:d>
                        <m:dPr>
                          <m:begChr m:val="("/>
                          <m:sepChr m:val=""/>
                          <m:endChr m:val=")"/>
                          <m:grow/>
                        </m:dPr>
                        <m:e>
                          <m:f>
                            <m:fPr>
                              <m:type m:val="bar"/>
                            </m:fPr>
                            <m:num>
                              <m:sSub>
                                <m:e>
                                  <m:r>
                                    <m:t>v</m:t>
                                  </m:r>
                                </m:e>
                                <m:sub>
                                  <m:r>
                                    <m:rPr>
                                      <m:sty m:val="p"/>
                                    </m:rPr>
                                    <m:t>∥</m:t>
                                  </m:r>
                                  <m:r>
                                    <m:rPr>
                                      <m:sty m:val="p"/>
                                    </m:rPr>
                                    <m:t>,</m:t>
                                  </m:r>
                                  <m:r>
                                    <m:t>1</m:t>
                                  </m:r>
                                </m:sub>
                              </m:sSub>
                            </m:num>
                            <m:den>
                              <m:sSub>
                                <m:e>
                                  <m:r>
                                    <m:t>v</m:t>
                                  </m:r>
                                </m:e>
                                <m:sub>
                                  <m:r>
                                    <m:rPr>
                                      <m:sty m:val="p"/>
                                    </m:rPr>
                                    <m:t>∥</m:t>
                                  </m:r>
                                  <m:r>
                                    <m:rPr>
                                      <m:sty m:val="p"/>
                                    </m:rPr>
                                    <m:t>,</m:t>
                                  </m:r>
                                  <m:r>
                                    <m:t>0</m:t>
                                  </m:r>
                                </m:sub>
                              </m:sSub>
                            </m:den>
                          </m:f>
                        </m:e>
                      </m:d>
                      <m:sSub>
                        <m:e>
                          <m:r>
                            <m:t>s</m:t>
                          </m:r>
                        </m:e>
                        <m:sub>
                          <m:r>
                            <m:t>f</m:t>
                          </m:r>
                          <m:r>
                            <m:t>s</m:t>
                          </m:r>
                        </m:sub>
                      </m:sSub>
                    </m:oMath>
                  </m:oMathPara>
                </a14:m>
              </a:p>
              <a:p>
                <a:pPr lvl="0" indent="0" marL="0">
                  <a:buNone/>
                </a:pPr>
                <a:r>
                  <a:rPr/>
                  <a:t>under the approximation that </a:t>
                </a:r>
                <a14:m>
                  <m:oMath xmlns:m="http://schemas.openxmlformats.org/officeDocument/2006/math">
                    <m:sSubSup>
                      <m:e>
                        <m:r>
                          <m:t>s</m:t>
                        </m:r>
                      </m:e>
                      <m:sub>
                        <m:r>
                          <m:t>c</m:t>
                        </m:r>
                        <m:r>
                          <m:t>s</m:t>
                        </m:r>
                      </m:sub>
                      <m:sup>
                        <m:r>
                          <m:rPr>
                            <m:sty m:val="p"/>
                          </m:rPr>
                          <m:t>*</m:t>
                        </m:r>
                      </m:sup>
                    </m:sSubSup>
                    <m:r>
                      <m:rPr>
                        <m:sty m:val="p"/>
                      </m:rPr>
                      <m:t>&lt;</m:t>
                    </m:r>
                    <m:r>
                      <m:rPr>
                        <m:sty m:val="p"/>
                      </m:rPr>
                      <m:t>&lt;</m:t>
                    </m:r>
                    <m:sSub>
                      <m:e>
                        <m:r>
                          <m:t>s</m:t>
                        </m:r>
                      </m:e>
                      <m:sub>
                        <m:r>
                          <m:t>f</m:t>
                        </m:r>
                        <m:r>
                          <m:t>s</m:t>
                        </m:r>
                      </m:sub>
                    </m:sSub>
                  </m:oMath>
                </a14:m>
                <a:r>
                  <a:rPr/>
                  <a:t>, where </a:t>
                </a:r>
                <a14:m>
                  <m:oMath xmlns:m="http://schemas.openxmlformats.org/officeDocument/2006/math">
                    <m:sSubSup>
                      <m:e>
                        <m:r>
                          <m:t>s</m:t>
                        </m:r>
                      </m:e>
                      <m:sub>
                        <m:r>
                          <m:t>c</m:t>
                        </m:r>
                        <m:r>
                          <m:t>s</m:t>
                        </m:r>
                      </m:sub>
                      <m:sup>
                        <m:r>
                          <m:rPr>
                            <m:sty m:val="p"/>
                          </m:rPr>
                          <m:t>*</m:t>
                        </m:r>
                      </m:sup>
                    </m:sSubSup>
                  </m:oMath>
                </a14:m>
                <a:r>
                  <a:rPr/>
                  <a:t> is the effective parallel distance the particle travels within the current sheet. The net displacement compared to the unperturbed case is then:</a:t>
                </a:r>
              </a:p>
              <a:p>
                <a:pPr lvl="0" indent="0" marL="0">
                  <a:buNone/>
                </a:pPr>
                <a14:m>
                  <m:oMathPara xmlns:m="http://schemas.openxmlformats.org/officeDocument/2006/math">
                    <m:oMathParaPr>
                      <m:jc m:val="center"/>
                    </m:oMathParaPr>
                    <m:oMath>
                      <m:r>
                        <m:t>Δ</m:t>
                      </m:r>
                      <m:sSub>
                        <m:e>
                          <m:r>
                            <m:t>s</m:t>
                          </m:r>
                        </m:e>
                        <m:sub>
                          <m:r>
                            <m:rPr>
                              <m:sty m:val="p"/>
                            </m:rPr>
                            <m:t>∥</m:t>
                          </m:r>
                        </m:sub>
                      </m:sSub>
                      <m:r>
                        <m:rPr>
                          <m:sty m:val="p"/>
                        </m:rPr>
                        <m:t>=</m:t>
                      </m:r>
                      <m:r>
                        <m:t>s</m:t>
                      </m:r>
                      <m:r>
                        <m:rPr>
                          <m:sty m:val="p"/>
                        </m:rPr>
                        <m:t>−</m:t>
                      </m:r>
                      <m:sSub>
                        <m:e>
                          <m:r>
                            <m:t>s</m:t>
                          </m:r>
                        </m:e>
                        <m:sub>
                          <m:r>
                            <m:t>0</m:t>
                          </m:r>
                        </m:sub>
                      </m:sSub>
                      <m:r>
                        <m:rPr>
                          <m:sty m:val="p"/>
                        </m:rPr>
                        <m:t>=</m:t>
                      </m:r>
                      <m:sSub>
                        <m:e>
                          <m:r>
                            <m:t>s</m:t>
                          </m:r>
                        </m:e>
                        <m:sub>
                          <m:r>
                            <m:t>f</m:t>
                          </m:r>
                          <m:r>
                            <m:t>s</m:t>
                          </m:r>
                        </m:sub>
                      </m:sSub>
                      <m:d>
                        <m:dPr>
                          <m:begChr m:val="("/>
                          <m:sepChr m:val=""/>
                          <m:endChr m:val=")"/>
                          <m:grow/>
                        </m:dPr>
                        <m:e>
                          <m:r>
                            <m:rPr>
                              <m:nor/>
                              <m:sty m:val="p"/>
                            </m:rPr>
                            <m:t>sign</m:t>
                          </m:r>
                          <m:d>
                            <m:dPr>
                              <m:begChr m:val="("/>
                              <m:sepChr m:val=""/>
                              <m:endChr m:val=")"/>
                              <m:grow/>
                            </m:dPr>
                            <m:e>
                              <m:f>
                                <m:fPr>
                                  <m:type m:val="bar"/>
                                </m:fPr>
                                <m:num>
                                  <m:sSub>
                                    <m:e>
                                      <m:r>
                                        <m:t>v</m:t>
                                      </m:r>
                                    </m:e>
                                    <m:sub>
                                      <m:r>
                                        <m:rPr>
                                          <m:sty m:val="p"/>
                                        </m:rPr>
                                        <m:t>∥</m:t>
                                      </m:r>
                                      <m:r>
                                        <m:rPr>
                                          <m:sty m:val="p"/>
                                        </m:rPr>
                                        <m:t>,</m:t>
                                      </m:r>
                                      <m:r>
                                        <m:t>1</m:t>
                                      </m:r>
                                    </m:sub>
                                  </m:sSub>
                                </m:num>
                                <m:den>
                                  <m:sSub>
                                    <m:e>
                                      <m:r>
                                        <m:t>v</m:t>
                                      </m:r>
                                    </m:e>
                                    <m:sub>
                                      <m:r>
                                        <m:rPr>
                                          <m:sty m:val="p"/>
                                        </m:rPr>
                                        <m:t>∥</m:t>
                                      </m:r>
                                      <m:r>
                                        <m:rPr>
                                          <m:sty m:val="p"/>
                                        </m:rPr>
                                        <m:t>,</m:t>
                                      </m:r>
                                      <m:r>
                                        <m:t>0</m:t>
                                      </m:r>
                                    </m:sub>
                                  </m:sSub>
                                </m:den>
                              </m:f>
                            </m:e>
                          </m:d>
                          <m:r>
                            <m:rPr>
                              <m:sty m:val="p"/>
                            </m:rPr>
                            <m:t>−</m:t>
                          </m:r>
                          <m:f>
                            <m:fPr>
                              <m:type m:val="bar"/>
                            </m:fPr>
                            <m:num>
                              <m:d>
                                <m:dPr>
                                  <m:begChr m:val="|"/>
                                  <m:sepChr m:val=""/>
                                  <m:endChr m:val="|"/>
                                  <m:grow/>
                                </m:dPr>
                                <m:e>
                                  <m:sSub>
                                    <m:e>
                                      <m:r>
                                        <m:t>v</m:t>
                                      </m:r>
                                    </m:e>
                                    <m:sub>
                                      <m:r>
                                        <m:rPr>
                                          <m:sty m:val="p"/>
                                        </m:rPr>
                                        <m:t>∥</m:t>
                                      </m:r>
                                      <m:r>
                                        <m:rPr>
                                          <m:sty m:val="p"/>
                                        </m:rPr>
                                        <m:t>,</m:t>
                                      </m:r>
                                      <m:r>
                                        <m:t>0</m:t>
                                      </m:r>
                                    </m:sub>
                                  </m:sSub>
                                </m:e>
                              </m:d>
                            </m:num>
                            <m:den>
                              <m:d>
                                <m:dPr>
                                  <m:begChr m:val="|"/>
                                  <m:sepChr m:val=""/>
                                  <m:endChr m:val="|"/>
                                  <m:grow/>
                                </m:dPr>
                                <m:e>
                                  <m:sSub>
                                    <m:e>
                                      <m:r>
                                        <m:t>v</m:t>
                                      </m:r>
                                    </m:e>
                                    <m:sub>
                                      <m:r>
                                        <m:rPr>
                                          <m:sty m:val="p"/>
                                        </m:rPr>
                                        <m:t>∥</m:t>
                                      </m:r>
                                      <m:r>
                                        <m:rPr>
                                          <m:sty m:val="p"/>
                                        </m:rPr>
                                        <m:t>,</m:t>
                                      </m:r>
                                      <m:r>
                                        <m:t>1</m:t>
                                      </m:r>
                                    </m:sub>
                                  </m:sSub>
                                </m:e>
                              </m:d>
                            </m:den>
                          </m:f>
                        </m:e>
                      </m:d>
                      <m:r>
                        <m:rPr>
                          <m:sty m:val="p"/>
                        </m:rPr>
                        <m:t>−</m:t>
                      </m:r>
                      <m:d>
                        <m:dPr>
                          <m:begChr m:val="|"/>
                          <m:sepChr m:val=""/>
                          <m:endChr m:val="|"/>
                          <m:grow/>
                        </m:dPr>
                        <m:e>
                          <m:sSub>
                            <m:e>
                              <m:r>
                                <m:t>v</m:t>
                              </m:r>
                            </m:e>
                            <m:sub>
                              <m:r>
                                <m:rPr>
                                  <m:sty m:val="p"/>
                                </m:rPr>
                                <m:t>∥</m:t>
                              </m:r>
                              <m:r>
                                <m:rPr>
                                  <m:sty m:val="p"/>
                                </m:rPr>
                                <m:t>,</m:t>
                              </m:r>
                              <m:r>
                                <m:t>0</m:t>
                              </m:r>
                            </m:sub>
                          </m:sSub>
                        </m:e>
                      </m:d>
                      <m:sSub>
                        <m:e>
                          <m:r>
                            <m:t>T</m:t>
                          </m:r>
                        </m:e>
                        <m:sub>
                          <m:r>
                            <m:t>c</m:t>
                          </m:r>
                          <m:r>
                            <m:t>s</m:t>
                          </m:r>
                        </m:sub>
                      </m:sSub>
                    </m:oMath>
                  </m:oMathPara>
                </a14:m>
              </a:p>
              <a:p>
                <a:pPr lvl="0" indent="0" marL="0">
                  <a:buNone/>
                </a:pPr>
                <a:r>
                  <a:rPr/>
                  <a:t>The parallel spatial diffusion coefficient is then expressed as:</a:t>
                </a:r>
              </a:p>
              <a:p>
                <a:pPr lvl="0" indent="0" marL="0">
                  <a:buNone/>
                </a:pPr>
                <a14:m>
                  <m:oMathPara xmlns:m="http://schemas.openxmlformats.org/officeDocument/2006/math">
                    <m:oMathParaPr>
                      <m:jc m:val="center"/>
                    </m:oMathParaPr>
                    <m:oMath>
                      <m:sSub>
                        <m:e>
                          <m:r>
                            <m:t>κ</m:t>
                          </m:r>
                        </m:e>
                        <m:sub>
                          <m:r>
                            <m:rPr>
                              <m:sty m:val="p"/>
                            </m:rPr>
                            <m:t>∥</m:t>
                          </m:r>
                        </m:sub>
                      </m:sSub>
                      <m:r>
                        <m:rPr>
                          <m:sty m:val="p"/>
                        </m:rPr>
                        <m:t>=</m:t>
                      </m:r>
                      <m:f>
                        <m:fPr>
                          <m:type m:val="bar"/>
                        </m:fPr>
                        <m:num>
                          <m:sSup>
                            <m:e>
                              <m:d>
                                <m:dPr>
                                  <m:begChr m:val="("/>
                                  <m:sepChr m:val=""/>
                                  <m:endChr m:val=")"/>
                                  <m:grow/>
                                </m:dPr>
                                <m:e>
                                  <m:r>
                                    <m:t>Δ</m:t>
                                  </m:r>
                                  <m:sSub>
                                    <m:e>
                                      <m:r>
                                        <m:t>s</m:t>
                                      </m:r>
                                    </m:e>
                                    <m:sub>
                                      <m:r>
                                        <m:rPr>
                                          <m:sty m:val="p"/>
                                        </m:rPr>
                                        <m:t>∥</m:t>
                                      </m:r>
                                    </m:sub>
                                  </m:sSub>
                                </m:e>
                              </m:d>
                            </m:e>
                            <m:sup>
                              <m:r>
                                <m:t>2</m:t>
                              </m:r>
                            </m:sup>
                          </m:sSup>
                        </m:num>
                        <m:den>
                          <m:r>
                            <m:t>Δ</m:t>
                          </m:r>
                          <m:r>
                            <m:t>t</m:t>
                          </m:r>
                        </m:den>
                      </m:f>
                    </m:oMath>
                  </m:oMathPara>
                </a14:m>
              </a:p>
              <a:p>
                <a:pPr lvl="0" indent="0" marL="0">
                  <a:buNone/>
                </a:pPr>
                <a:r>
                  <a:rPr/>
                  <a:t>Similarly, for the perpendicular direction:</a:t>
                </a:r>
              </a:p>
              <a:p>
                <a:pPr lvl="0" indent="0" marL="0">
                  <a:buNone/>
                </a:pPr>
                <a14:m>
                  <m:oMathPara xmlns:m="http://schemas.openxmlformats.org/officeDocument/2006/math">
                    <m:oMathParaPr>
                      <m:jc m:val="center"/>
                    </m:oMathParaPr>
                    <m:oMath>
                      <m:sSub>
                        <m:e>
                          <m:r>
                            <m:t>κ</m:t>
                          </m:r>
                        </m:e>
                        <m:sub>
                          <m:r>
                            <m:rPr>
                              <m:sty m:val="p"/>
                            </m:rPr>
                            <m:t>⟂</m:t>
                          </m:r>
                        </m:sub>
                      </m:sSub>
                      <m:r>
                        <m:rPr>
                          <m:sty m:val="p"/>
                        </m:rPr>
                        <m:t>=</m:t>
                      </m:r>
                      <m:f>
                        <m:fPr>
                          <m:type m:val="bar"/>
                        </m:fPr>
                        <m:num>
                          <m:sSup>
                            <m:e>
                              <m:d>
                                <m:dPr>
                                  <m:begChr m:val="("/>
                                  <m:sepChr m:val=""/>
                                  <m:endChr m:val=")"/>
                                  <m:grow/>
                                </m:dPr>
                                <m:e>
                                  <m:r>
                                    <m:t>Δ</m:t>
                                  </m:r>
                                  <m:sSub>
                                    <m:e>
                                      <m:r>
                                        <m:t>s</m:t>
                                      </m:r>
                                    </m:e>
                                    <m:sub>
                                      <m:r>
                                        <m:rPr>
                                          <m:sty m:val="p"/>
                                        </m:rPr>
                                        <m:t>⟂</m:t>
                                      </m:r>
                                    </m:sub>
                                  </m:sSub>
                                </m:e>
                              </m:d>
                            </m:e>
                            <m:sup>
                              <m:r>
                                <m:t>2</m:t>
                              </m:r>
                            </m:sup>
                          </m:sSup>
                        </m:num>
                        <m:den>
                          <m:sSub>
                            <m:e>
                              <m:r>
                                <m:t>T</m:t>
                              </m:r>
                            </m:e>
                            <m:sub>
                              <m:r>
                                <m:t>c</m:t>
                              </m:r>
                              <m:r>
                                <m:t>s</m:t>
                              </m:r>
                            </m:sub>
                          </m:sSub>
                          <m:r>
                            <m:rPr>
                              <m:sty m:val="p"/>
                            </m:rPr>
                            <m:t>+</m:t>
                          </m:r>
                          <m:d>
                            <m:dPr>
                              <m:begChr m:val="|"/>
                              <m:sepChr m:val=""/>
                              <m:endChr m:val="|"/>
                              <m:grow/>
                            </m:dPr>
                            <m:e>
                              <m:sSub>
                                <m:e>
                                  <m:r>
                                    <m:t>s</m:t>
                                  </m:r>
                                </m:e>
                                <m:sub>
                                  <m:r>
                                    <m:t>f</m:t>
                                  </m:r>
                                  <m:r>
                                    <m:t>s</m:t>
                                  </m:r>
                                </m:sub>
                              </m:sSub>
                              <m:r>
                                <m:rPr>
                                  <m:sty m:val="p"/>
                                </m:rPr>
                                <m:t>/</m:t>
                              </m:r>
                              <m:sSub>
                                <m:e>
                                  <m:r>
                                    <m:t>v</m:t>
                                  </m:r>
                                </m:e>
                                <m:sub>
                                  <m:r>
                                    <m:rPr>
                                      <m:sty m:val="p"/>
                                    </m:rPr>
                                    <m:t>∥</m:t>
                                  </m:r>
                                  <m:r>
                                    <m:rPr>
                                      <m:sty m:val="p"/>
                                    </m:rPr>
                                    <m:t>,</m:t>
                                  </m:r>
                                  <m:r>
                                    <m:t>1</m:t>
                                  </m:r>
                                </m:sub>
                              </m:sSub>
                            </m:e>
                          </m:d>
                        </m:den>
                      </m:f>
                      <m:r>
                        <m:rPr>
                          <m:sty m:val="p"/>
                        </m:rPr>
                        <m:t>.</m:t>
                      </m:r>
                    </m:oMath>
                  </m:oMathPara>
                </a14:m>
              </a:p>
            </p:txBody>
          </p:sp>
        </mc:Choice>
      </mc:AlternateContent>
      <p:pic>
        <p:nvPicPr>
          <p:cNvPr descr="figures/dR_perp.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Figure 7: Example trajectory of a particle interacting with a current sheet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Conclusion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 Still round the corner there may wait A new road or a secret gate ” - J. R. R. Tolkien</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Timeline</a:t>
            </a:r>
          </a:p>
        </p:txBody>
      </p:sp>
      <p:sp>
        <p:nvSpPr>
          <p:cNvPr id="3" name="Content Placeholder 2"/>
          <p:cNvSpPr>
            <a:spLocks noGrp="1"/>
          </p:cNvSpPr>
          <p:nvPr>
            <p:ph idx="1"/>
          </p:nvPr>
        </p:nvSpPr>
        <p:spPr/>
        <p:txBody>
          <a:bodyPr/>
          <a:lstStyle/>
          <a:p>
            <a:pPr lvl="0" indent="0" marL="0">
              <a:buNone/>
            </a:pPr>
            <a:r>
              <a:rPr b="1"/>
              <a:t>Months 1–4:</a:t>
            </a:r>
          </a:p>
          <a:p>
            <a:pPr lvl="0"/>
            <a:r>
              <a:rPr/>
              <a:t>Refine the pitch-angle scattering model to incorporate both parallel and perpendicular spatial diffusion effects.</a:t>
            </a:r>
          </a:p>
          <a:p>
            <a:pPr lvl="0"/>
            <a:r>
              <a:rPr/>
              <a:t>Conduct detailed test-particle simulations using solar wind parameters derived from multi-spacecraft observations (PSP, Wind, Juno, etc.).</a:t>
            </a:r>
          </a:p>
          <a:p>
            <a:pPr lvl="0" indent="0" marL="0">
              <a:buNone/>
            </a:pPr>
            <a:r>
              <a:rPr b="1"/>
              <a:t>Months 5–7:</a:t>
            </a:r>
          </a:p>
          <a:p>
            <a:pPr lvl="0"/>
            <a:r>
              <a:rPr/>
              <a:t>Identify observational signatures supporting the proposed scattering model.</a:t>
            </a:r>
          </a:p>
          <a:p>
            <a:pPr lvl="0"/>
            <a:r>
              <a:rPr/>
              <a:t>Examine how current sheet properties influence SEP scattering across different heliocentric distances.</a:t>
            </a:r>
          </a:p>
          <a:p>
            <a:pPr lvl="0" indent="0" marL="0">
              <a:buNone/>
            </a:pPr>
            <a:r>
              <a:rPr b="1"/>
              <a:t>Months 8–10:</a:t>
            </a:r>
          </a:p>
          <a:p>
            <a:pPr lvl="0"/>
            <a:r>
              <a:rPr/>
              <a:t>Finalize the spatial diffusion model and assess its implications for large-scale SEP propagation.</a:t>
            </a:r>
          </a:p>
          <a:p>
            <a:pPr lvl="0"/>
            <a:r>
              <a:rPr/>
              <a:t>Synthesize simulation results and observational insights into dissertation chapters. Integrate observational and theoretical findings into comprehensive thesis documentation.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Opportunities for Future Research</a:t>
            </a:r>
          </a:p>
        </p:txBody>
      </p:sp>
      <p:sp>
        <p:nvSpPr>
          <p:cNvPr id="3" name="Content Placeholder 2"/>
          <p:cNvSpPr>
            <a:spLocks noGrp="1"/>
          </p:cNvSpPr>
          <p:nvPr>
            <p:ph idx="1"/>
          </p:nvPr>
        </p:nvSpPr>
        <p:spPr/>
        <p:txBody>
          <a:bodyPr/>
          <a:lstStyle/>
          <a:p>
            <a:pPr lvl="0" indent="0" marL="0">
              <a:buNone/>
            </a:pPr>
            <a:r>
              <a:rPr/>
              <a:t>Completion of this thesis opens several avenues for future investigations:</a:t>
            </a:r>
          </a:p>
          <a:p>
            <a:pPr lvl="0"/>
            <a:r>
              <a:rPr/>
              <a:t>Exploration of current sheet interactions in other astrophysical environments, such as planetary magnetospheres.</a:t>
            </a:r>
          </a:p>
          <a:p>
            <a:pPr lvl="0"/>
            <a:r>
              <a:rPr/>
              <a:t>Advanced integration of mapping techniques with numerical simulations to further refine SEP transport models.</a:t>
            </a:r>
          </a:p>
          <a:p>
            <a:pPr lvl="0"/>
            <a:r>
              <a:rPr/>
              <a:t>Expanded observational campaigns utilizing upcoming spacecraft missions designed to probe heliospheric turbulence and particle dynamics at unprecedented resolution.</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References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Bale, S. D., S. T. Badman, J. W. Bonnell, T. A. Bowen, D. Burgess, A. W. Case, C. A. Cattell, et al. 2019. “Highly Structured Slow Solar Wind Emerging from an Equatorial Coronal Hole.” </a:t>
                </a:r>
                <a:r>
                  <a:rPr i="1"/>
                  <a:t>Nature</a:t>
                </a:r>
                <a:r>
                  <a:rPr/>
                  <a:t> 576 (7786): 237–42. </a:t>
                </a:r>
                <a:r>
                  <a:rPr>
                    <a:hlinkClick r:id="rId2"/>
                  </a:rPr>
                  <a:t>https://doi.org/10.1038/s41586-019-1818-7</a:t>
                </a:r>
                <a:r>
                  <a:rPr/>
                  <a:t>.</a:t>
                </a:r>
              </a:p>
              <a:p>
                <a:pPr lvl="0" indent="0" marL="0">
                  <a:buNone/>
                </a:pPr>
                <a:r>
                  <a:rPr/>
                  <a:t>Greco, A., W. H. Matthaeus, S. Perri, K. T. Osman, S. Servidio, M. Wan, and P. Dmitruk. 2017. “Partial Variance of Increments Method in Solar Wind Observations and Plasma Simulations.” </a:t>
                </a:r>
                <a:r>
                  <a:rPr i="1"/>
                  <a:t>Space Science Reviews</a:t>
                </a:r>
                <a:r>
                  <a:rPr/>
                  <a:t> 214 (1): 1. </a:t>
                </a:r>
                <a:r>
                  <a:rPr>
                    <a:hlinkClick r:id="rId3"/>
                  </a:rPr>
                  <a:t>https://doi.org/10.1007/s11214-017-0435-8</a:t>
                </a:r>
                <a:r>
                  <a:rPr/>
                  <a:t>.</a:t>
                </a:r>
              </a:p>
              <a:p>
                <a:pPr lvl="0" indent="0" marL="0">
                  <a:buNone/>
                </a:pPr>
                <a:r>
                  <a:rPr/>
                  <a:t>Juneja, A., D. P. Lathrop, K. R. Sreenivasan, and G. Stolovitzky. 1994. “Synthetic Turbulence.” </a:t>
                </a:r>
                <a:r>
                  <a:rPr i="1"/>
                  <a:t>Physical Review E</a:t>
                </a:r>
                <a:r>
                  <a:rPr/>
                  <a:t> 49 (6): 5179–94. </a:t>
                </a:r>
                <a:r>
                  <a:rPr>
                    <a:hlinkClick r:id="rId4"/>
                  </a:rPr>
                  <a:t>https://doi.org/10.1103/PhysRevE.49.5179</a:t>
                </a:r>
                <a:r>
                  <a:rPr/>
                  <a:t>.</a:t>
                </a:r>
              </a:p>
              <a:p>
                <a:pPr lvl="0" indent="0" marL="0">
                  <a:buNone/>
                </a:pPr>
                <a:r>
                  <a:rPr/>
                  <a:t>Lario, D. 2010. “Heliospheric Energetic Particle Reservoirs: Ulysses and ACE 175-315 keV Electron Observations.” In </a:t>
                </a:r>
                <a:r>
                  <a:rPr i="1"/>
                  <a:t>Twelfth International Solar Wind Conference</a:t>
                </a:r>
                <a:r>
                  <a:rPr/>
                  <a:t>, 1216:625–28. AIP. </a:t>
                </a:r>
                <a:r>
                  <a:rPr>
                    <a:hlinkClick r:id="rId5"/>
                  </a:rPr>
                  <a:t>https://doi.org/10.1063/1.3395944</a:t>
                </a:r>
                <a:r>
                  <a:rPr/>
                  <a:t>.</a:t>
                </a:r>
              </a:p>
              <a:p>
                <a:pPr lvl="0" indent="0" marL="0">
                  <a:buNone/>
                </a:pPr>
                <a:r>
                  <a:rPr/>
                  <a:t>Liu, Y. Y., H. S. Fu, J. B. Cao, C. M. Liu, Z. Wang, Z. Z. Guo, Y. Xu, S. D. Bale, and J. C. Kasper. 2021. “Characteristics of Interplanetary Discontinuities in the Inner Heliosphere Revealed by Parker Solar Probe.” </a:t>
                </a:r>
                <a:r>
                  <a:rPr i="1"/>
                  <a:t>Astrophysical Journal</a:t>
                </a:r>
                <a:r>
                  <a:rPr/>
                  <a:t> 916 (2): 65. </a:t>
                </a:r>
                <a:r>
                  <a:rPr>
                    <a:hlinkClick r:id="rId6"/>
                  </a:rPr>
                  <a:t>https://doi.org/10.3847/1538-4357/ac06a1</a:t>
                </a:r>
                <a:r>
                  <a:rPr/>
                  <a:t>.</a:t>
                </a:r>
              </a:p>
              <a:p>
                <a:pPr lvl="0" indent="0" marL="0">
                  <a:buNone/>
                </a:pPr>
                <a:r>
                  <a:rPr/>
                  <a:t>Lotekar, A. B., I. Y. Vasko, T. Phan, S. D. Bale, T. A. Bowen, J. Halekas, A. V. Artemyev, Yu V. Khotyaintsev, and F. S. Mozer. 2022. “Kinetic-Scale Current Sheets in Near-Sun Solar Wind: Properties, Scale-dependent Features and Reconnection Onset.” </a:t>
                </a:r>
                <a:r>
                  <a:rPr i="1"/>
                  <a:t>The Astrophysical Journal</a:t>
                </a:r>
                <a:r>
                  <a:rPr/>
                  <a:t> 929 (1): 58. </a:t>
                </a:r>
                <a:r>
                  <a:rPr>
                    <a:hlinkClick r:id="rId7"/>
                  </a:rPr>
                  <a:t>https://doi.org/10.3847/1538-4357/ac5bd9</a:t>
                </a:r>
                <a:r>
                  <a:rPr/>
                  <a:t>.</a:t>
                </a:r>
              </a:p>
              <a:p>
                <a:pPr lvl="0" indent="0" marL="0">
                  <a:buNone/>
                </a:pPr>
                <a:r>
                  <a:rPr/>
                  <a:t>Malara, Francesco, S. Perri, J. Giacalone, and G. Zimbardo. 2023. “Energetic Particle Dynamics in a Simplified Model of a Solar Wind Magnetic Switchback.” </a:t>
                </a:r>
                <a:r>
                  <a:rPr i="1"/>
                  <a:t>Astronomy &amp; Astrophysics</a:t>
                </a:r>
                <a:r>
                  <a:rPr/>
                  <a:t> 677 (September): A69. </a:t>
                </a:r>
                <a:r>
                  <a:rPr>
                    <a:hlinkClick r:id="rId8"/>
                  </a:rPr>
                  <a:t>https://doi.org/10.1051/0004-6361/202346990</a:t>
                </a:r>
                <a:r>
                  <a:rPr/>
                  <a:t>.</a:t>
                </a:r>
              </a:p>
              <a:p>
                <a:pPr lvl="0" indent="0" marL="0">
                  <a:buNone/>
                </a:pPr>
                <a:r>
                  <a:rPr/>
                  <a:t>Meneveau, C., and K. R. Sreenivasan. 1987. “Simple Multifractal Cascade Model for Fully Developed Turbulence.” </a:t>
                </a:r>
                <a:r>
                  <a:rPr i="1"/>
                  <a:t>Physical Review Letters</a:t>
                </a:r>
                <a:r>
                  <a:rPr/>
                  <a:t> 59 (13): 1424–27. </a:t>
                </a:r>
                <a:r>
                  <a:rPr>
                    <a:hlinkClick r:id="rId9"/>
                  </a:rPr>
                  <a:t>https://doi.org/10.1103/PhysRevLett.59.1424</a:t>
                </a:r>
                <a:r>
                  <a:rPr/>
                  <a:t>.</a:t>
                </a:r>
              </a:p>
              <a:p>
                <a:pPr lvl="0" indent="0" marL="0">
                  <a:buNone/>
                </a:pPr>
                <a:r>
                  <a:rPr/>
                  <a:t>Parker, E. N. 1965. “The Passage of Energetic Charged Particles Through Interplanetary Space.” </a:t>
                </a:r>
                <a:r>
                  <a:rPr i="1"/>
                  <a:t>Planetary and Space Science</a:t>
                </a:r>
                <a:r>
                  <a:rPr/>
                  <a:t> 13 (1): 9–49. </a:t>
                </a:r>
                <a:r>
                  <a:rPr>
                    <a:hlinkClick r:id="rId10"/>
                  </a:rPr>
                  <a:t>https://doi.org/10.1016/0032-0633(65)90131-5</a:t>
                </a:r>
                <a:r>
                  <a:rPr/>
                  <a:t>.</a:t>
                </a:r>
              </a:p>
              <a:p>
                <a:pPr lvl="0" indent="0" marL="0">
                  <a:buNone/>
                </a:pPr>
                <a:r>
                  <a:rPr/>
                  <a:t>Perri, S., and G. Zimbardo. 2007. “Evidence of Superdiffusive Transport of Electrons Accelerated at Interplanetary Shocks.” </a:t>
                </a:r>
                <a:r>
                  <a:rPr i="1"/>
                  <a:t>Astrophysical Journal</a:t>
                </a:r>
                <a:r>
                  <a:rPr/>
                  <a:t> 671 (December): L177–80. </a:t>
                </a:r>
                <a:r>
                  <a:rPr>
                    <a:hlinkClick r:id="rId11"/>
                  </a:rPr>
                  <a:t>https://doi.org/10.1086/525523</a:t>
                </a:r>
                <a:r>
                  <a:rPr/>
                  <a:t>.</a:t>
                </a:r>
              </a:p>
              <a:p>
                <a:pPr lvl="0" indent="0" marL="0">
                  <a:buNone/>
                </a:pPr>
                <a:r>
                  <a:rPr/>
                  <a:t>Pucci, F., F. Malara, S. Perri, G. Zimbardo, L. Sorriso-Valvo, and F. Valentini. 2016. “Energetic Particle Transport in the Presence of Magnetic Turbulence: Influence of Spectral Extension and Intermittency.” </a:t>
                </a:r>
                <a:r>
                  <a:rPr i="1"/>
                  <a:t>Monthly Notices of the Royal Astronomical Society</a:t>
                </a:r>
                <a:r>
                  <a:rPr/>
                  <a:t> 459 (3): 3395–3406. </a:t>
                </a:r>
                <a:r>
                  <a:rPr>
                    <a:hlinkClick r:id="rId12"/>
                  </a:rPr>
                  <a:t>https://doi.org/10.1093/mnras/stw877</a:t>
                </a:r>
                <a:r>
                  <a:rPr/>
                  <a:t>.</a:t>
                </a:r>
              </a:p>
              <a:p>
                <a:pPr lvl="0" indent="0" marL="0">
                  <a:buNone/>
                </a:pPr>
                <a:r>
                  <a:rPr/>
                  <a:t>Reames, Donald V. 2013. “The Two Sources of Solar Energetic Particles.” </a:t>
                </a:r>
                <a:r>
                  <a:rPr i="1"/>
                  <a:t>Space Science Reviews</a:t>
                </a:r>
                <a:r>
                  <a:rPr/>
                  <a:t> 175 (1): 53–92. </a:t>
                </a:r>
                <a:r>
                  <a:rPr>
                    <a:hlinkClick r:id="rId13"/>
                  </a:rPr>
                  <a:t>https://doi.org/10.1007/s11214-013-9958-9</a:t>
                </a:r>
                <a:r>
                  <a:rPr/>
                  <a:t>.</a:t>
                </a:r>
              </a:p>
              <a:p>
                <a:pPr lvl="0" indent="0" marL="0">
                  <a:buNone/>
                </a:pPr>
                <a:r>
                  <a:rPr/>
                  <a:t>Söding, A., F. M. Neubauer, B. T. Tsurutani, N. F. Ness, and R. P. Lepping. 2001. “Radial and Latitudinal Dependencies of Discontinuities in the Solar Wind Between 0.3 and 19 AU and -80</a:t>
                </a:r>
                <a14:m>
                  <m:oMath xmlns:m="http://schemas.openxmlformats.org/officeDocument/2006/math">
                    <m:sSup>
                      <m:e>
                        <m:r>
                          <m:t>​</m:t>
                        </m:r>
                      </m:e>
                      <m:sup>
                        <m:r>
                          <m:rPr>
                            <m:sty m:val="p"/>
                          </m:rPr>
                          <m:t>∘</m:t>
                        </m:r>
                      </m:sup>
                    </m:sSup>
                  </m:oMath>
                </a14:m>
                <a:r>
                  <a:rPr/>
                  <a:t> and +10</a:t>
                </a:r>
                <a14:m>
                  <m:oMath xmlns:m="http://schemas.openxmlformats.org/officeDocument/2006/math">
                    <m:sSup>
                      <m:e>
                        <m:r>
                          <m:t>​</m:t>
                        </m:r>
                      </m:e>
                      <m:sup>
                        <m:r>
                          <m:rPr>
                            <m:sty m:val="p"/>
                          </m:rPr>
                          <m:t>∘</m:t>
                        </m:r>
                      </m:sup>
                    </m:sSup>
                  </m:oMath>
                </a14:m>
                <a:r>
                  <a:rPr/>
                  <a:t>.” </a:t>
                </a:r>
                <a:r>
                  <a:rPr i="1"/>
                  <a:t>Annales Geophysicae</a:t>
                </a:r>
                <a:r>
                  <a:rPr/>
                  <a:t> 19 (7): 667–80. </a:t>
                </a:r>
                <a:r>
                  <a:rPr>
                    <a:hlinkClick r:id="rId14"/>
                  </a:rPr>
                  <a:t>https://doi.org/10.5194/angeo-19-667-2001</a:t>
                </a:r>
                <a:r>
                  <a:rPr/>
                  <a:t>.</a:t>
                </a:r>
              </a:p>
              <a:p>
                <a:pPr lvl="0" indent="0" marL="0">
                  <a:buNone/>
                </a:pPr>
                <a:r>
                  <a:rPr/>
                  <a:t>Tan, Lun C. 2023. “Turbulent Origins of Particle Intensity Dropout in Gradual Solar Energetic Particle Events During Solar Cycle 23.” </a:t>
                </a:r>
                <a:r>
                  <a:rPr i="1"/>
                  <a:t>Astrophysical Journal</a:t>
                </a:r>
                <a:r>
                  <a:rPr/>
                  <a:t> 954 (1): 26. </a:t>
                </a:r>
                <a:r>
                  <a:rPr>
                    <a:hlinkClick r:id="rId15"/>
                  </a:rPr>
                  <a:t>https://doi.org/10.3847/1538-4357/ace1f2</a:t>
                </a:r>
                <a:r>
                  <a:rPr/>
                  <a:t>.</a:t>
                </a:r>
              </a:p>
              <a:p>
                <a:pPr lvl="0" indent="0" marL="0">
                  <a:buNone/>
                </a:pPr>
                <a:r>
                  <a:rPr/>
                  <a:t>Vasko, I. Y., K. Alimov, T. D. Phan, F. S. Mozer, and A. V. Artemyev. 2024. “Kinetic-Scale Current Sheets in the Solar Wind at 5 AU.” </a:t>
                </a:r>
                <a:r>
                  <a:rPr i="1"/>
                  <a:t>Journal of Geophysical Research: Space Physics</a:t>
                </a:r>
                <a:r>
                  <a:rPr/>
                  <a:t> 129 (6): e2024JA032586. </a:t>
                </a:r>
                <a:r>
                  <a:rPr>
                    <a:hlinkClick r:id="rId16"/>
                  </a:rPr>
                  <a:t>https://doi.org/10.1029/2024JA032586</a:t>
                </a:r>
                <a:r>
                  <a:rPr/>
                  <a:t>.</a:t>
                </a:r>
              </a:p>
              <a:p>
                <a:pPr lvl="0" indent="0" marL="0">
                  <a:buNone/>
                </a:pPr>
                <a:r>
                  <a:rPr/>
                  <a:t>Vasko, I. Y., K. Alimov, T. Phan, S. D. Bale, F. S. Mozer, and A. V. Artemyev. 2022. “Kinetic-Scale Current Sheets in the Solar Wind at 1 Au: Scale-Dependent Properties and Critical Current Density.” </a:t>
                </a:r>
                <a:r>
                  <a:rPr i="1"/>
                  <a:t>Astrophysical Journal Letters</a:t>
                </a:r>
                <a:r>
                  <a:rPr/>
                  <a:t> 926 (2): L19. </a:t>
                </a:r>
                <a:r>
                  <a:rPr>
                    <a:hlinkClick r:id="rId17"/>
                  </a:rPr>
                  <a:t>https://doi.org/10.3847/2041-8213/ac4fc4</a:t>
                </a:r>
                <a:r>
                  <a:rPr/>
                  <a:t>.</a:t>
                </a:r>
              </a:p>
            </p:txBody>
          </p:sp>
        </mc:Choice>
      </mc:AlternateContent>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1270000">
                  <a:buNone/>
                </a:pPr>
                <a:r>
                  <a:rPr sz="2000"/>
                  <a:t>“ You don’t have to know everything. You simply need to know where to find it when necessary. ” - John Brunner</a:t>
                </a:r>
              </a:p>
              <a:p>
                <a:pPr lvl="0" indent="0" marL="0">
                  <a:buNone/>
                </a:pPr>
                <a:r>
                  <a:rPr/>
                  <a:t>Understanding how energetic particles are transported in the heliosphere (and accelerated) remains one of the central problems in space physics &amp; astrophysics. Despite decades of research, many long-standing questions persist.</a:t>
                </a:r>
              </a:p>
              <a:p>
                <a:pPr lvl="0"/>
                <a:r>
                  <a:rPr/>
                  <a:t>solar energetic particles (SEPs)</a:t>
                </a:r>
              </a:p>
              <a:p>
                <a:pPr lvl="0"/>
                <a:r>
                  <a:rPr/>
                  <a:t>cosmic ray (CRs)</a:t>
                </a:r>
              </a:p>
              <a:p>
                <a:pPr lvl="0" indent="0" marL="0">
                  <a:buNone/>
                </a:pPr>
                <a:r>
                  <a:rPr/>
                  <a:t>Parker transport equation (TE) (Parker 1965):</a:t>
                </a:r>
              </a:p>
              <a:p>
                <a:pPr lvl="0" indent="0" marL="0">
                  <a:buNone/>
                </a:pPr>
                <a14:m>
                  <m:oMathPara xmlns:m="http://schemas.openxmlformats.org/officeDocument/2006/math">
                    <m:oMathParaPr>
                      <m:jc m:val="center"/>
                    </m:oMathParaPr>
                    <m:oMath>
                      <m:f>
                        <m:fPr>
                          <m:type m:val="bar"/>
                        </m:fPr>
                        <m:num>
                          <m:r>
                            <m:rPr>
                              <m:sty m:val="p"/>
                            </m:rPr>
                            <m:t>∂</m:t>
                          </m:r>
                          <m:r>
                            <m:t>f</m:t>
                          </m:r>
                        </m:num>
                        <m:den>
                          <m:r>
                            <m:rPr>
                              <m:sty m:val="p"/>
                            </m:rPr>
                            <m:t>∂</m:t>
                          </m:r>
                          <m:r>
                            <m:t>t</m:t>
                          </m:r>
                        </m:den>
                      </m:f>
                      <m:r>
                        <m:rPr>
                          <m:sty m:val="p"/>
                        </m:rPr>
                        <m:t>=</m:t>
                      </m:r>
                      <m:f>
                        <m:fPr>
                          <m:type m:val="bar"/>
                        </m:fPr>
                        <m:num>
                          <m:r>
                            <m:rPr>
                              <m:sty m:val="p"/>
                            </m:rPr>
                            <m:t>∂</m:t>
                          </m:r>
                        </m:num>
                        <m:den>
                          <m:r>
                            <m:rPr>
                              <m:sty m:val="p"/>
                            </m:rPr>
                            <m:t>∂</m:t>
                          </m:r>
                          <m:sSub>
                            <m:e>
                              <m:r>
                                <m:t>x</m:t>
                              </m:r>
                            </m:e>
                            <m:sub>
                              <m:r>
                                <m:t>i</m:t>
                              </m:r>
                            </m:sub>
                          </m:sSub>
                        </m:den>
                      </m:f>
                      <m:d>
                        <m:dPr>
                          <m:begChr m:val="["/>
                          <m:sepChr m:val=""/>
                          <m:endChr m:val="]"/>
                          <m:grow/>
                        </m:dPr>
                        <m:e>
                          <m:sSub>
                            <m:e>
                              <m:r>
                                <m:t>κ</m:t>
                              </m:r>
                            </m:e>
                            <m:sub>
                              <m:r>
                                <m:t>i</m:t>
                              </m:r>
                              <m:r>
                                <m:t>j</m:t>
                              </m:r>
                            </m:sub>
                          </m:sSub>
                          <m:f>
                            <m:fPr>
                              <m:type m:val="bar"/>
                            </m:fPr>
                            <m:num>
                              <m:r>
                                <m:rPr>
                                  <m:sty m:val="p"/>
                                </m:rPr>
                                <m:t>∂</m:t>
                              </m:r>
                              <m:r>
                                <m:t>f</m:t>
                              </m:r>
                            </m:num>
                            <m:den>
                              <m:r>
                                <m:rPr>
                                  <m:sty m:val="p"/>
                                </m:rPr>
                                <m:t>∂</m:t>
                              </m:r>
                              <m:sSub>
                                <m:e>
                                  <m:r>
                                    <m:t>x</m:t>
                                  </m:r>
                                </m:e>
                                <m:sub>
                                  <m:r>
                                    <m:t>j</m:t>
                                  </m:r>
                                </m:sub>
                              </m:sSub>
                            </m:den>
                          </m:f>
                        </m:e>
                      </m:d>
                      <m:r>
                        <m:rPr>
                          <m:sty m:val="p"/>
                        </m:rPr>
                        <m:t>−</m:t>
                      </m:r>
                      <m:sSub>
                        <m:e>
                          <m:r>
                            <m:t>U</m:t>
                          </m:r>
                        </m:e>
                        <m:sub>
                          <m:r>
                            <m:t>i</m:t>
                          </m:r>
                        </m:sub>
                      </m:sSub>
                      <m:f>
                        <m:fPr>
                          <m:type m:val="bar"/>
                        </m:fPr>
                        <m:num>
                          <m:r>
                            <m:rPr>
                              <m:sty m:val="p"/>
                            </m:rPr>
                            <m:t>∂</m:t>
                          </m:r>
                          <m:r>
                            <m:t>f</m:t>
                          </m:r>
                        </m:num>
                        <m:den>
                          <m:r>
                            <m:rPr>
                              <m:sty m:val="p"/>
                            </m:rPr>
                            <m:t>∂</m:t>
                          </m:r>
                          <m:sSub>
                            <m:e>
                              <m:r>
                                <m:t>x</m:t>
                              </m:r>
                            </m:e>
                            <m:sub>
                              <m:r>
                                <m:t>i</m:t>
                              </m:r>
                            </m:sub>
                          </m:sSub>
                        </m:den>
                      </m:f>
                      <m:r>
                        <m:rPr>
                          <m:sty m:val="p"/>
                        </m:rPr>
                        <m:t>−</m:t>
                      </m:r>
                      <m:sSub>
                        <m:e>
                          <m:r>
                            <m:t>V</m:t>
                          </m:r>
                        </m:e>
                        <m:sub>
                          <m:r>
                            <m:t>d</m:t>
                          </m:r>
                          <m:r>
                            <m:rPr>
                              <m:sty m:val="p"/>
                            </m:rPr>
                            <m:t>,</m:t>
                          </m:r>
                          <m:r>
                            <m:t>i</m:t>
                          </m:r>
                        </m:sub>
                      </m:sSub>
                      <m:f>
                        <m:fPr>
                          <m:type m:val="bar"/>
                        </m:fPr>
                        <m:num>
                          <m:r>
                            <m:rPr>
                              <m:sty m:val="p"/>
                            </m:rPr>
                            <m:t>∂</m:t>
                          </m:r>
                          <m:r>
                            <m:t>f</m:t>
                          </m:r>
                        </m:num>
                        <m:den>
                          <m:r>
                            <m:rPr>
                              <m:sty m:val="p"/>
                            </m:rPr>
                            <m:t>∂</m:t>
                          </m:r>
                          <m:sSub>
                            <m:e>
                              <m:r>
                                <m:t>x</m:t>
                              </m:r>
                            </m:e>
                            <m:sub>
                              <m:r>
                                <m:t>i</m:t>
                              </m:r>
                            </m:sub>
                          </m:sSub>
                        </m:den>
                      </m:f>
                      <m:r>
                        <m:rPr>
                          <m:sty m:val="p"/>
                        </m:rPr>
                        <m:t>+</m:t>
                      </m:r>
                      <m:f>
                        <m:fPr>
                          <m:type m:val="bar"/>
                        </m:fPr>
                        <m:num>
                          <m:r>
                            <m:t>1</m:t>
                          </m:r>
                        </m:num>
                        <m:den>
                          <m:r>
                            <m:t>3</m:t>
                          </m:r>
                        </m:den>
                      </m:f>
                      <m:f>
                        <m:fPr>
                          <m:type m:val="bar"/>
                        </m:fPr>
                        <m:num>
                          <m:r>
                            <m:rPr>
                              <m:sty m:val="p"/>
                            </m:rPr>
                            <m:t>∂</m:t>
                          </m:r>
                          <m:sSub>
                            <m:e>
                              <m:r>
                                <m:t>U</m:t>
                              </m:r>
                            </m:e>
                            <m:sub>
                              <m:r>
                                <m:t>i</m:t>
                              </m:r>
                            </m:sub>
                          </m:sSub>
                        </m:num>
                        <m:den>
                          <m:r>
                            <m:rPr>
                              <m:sty m:val="p"/>
                            </m:rPr>
                            <m:t>∂</m:t>
                          </m:r>
                          <m:sSub>
                            <m:e>
                              <m:r>
                                <m:t>x</m:t>
                              </m:r>
                            </m:e>
                            <m:sub>
                              <m:r>
                                <m:t>i</m:t>
                              </m:r>
                            </m:sub>
                          </m:sSub>
                        </m:den>
                      </m:f>
                      <m:d>
                        <m:dPr>
                          <m:begChr m:val="["/>
                          <m:sepChr m:val=""/>
                          <m:endChr m:val="]"/>
                          <m:grow/>
                        </m:dPr>
                        <m:e>
                          <m:f>
                            <m:fPr>
                              <m:type m:val="bar"/>
                            </m:fPr>
                            <m:num>
                              <m:r>
                                <m:rPr>
                                  <m:sty m:val="p"/>
                                </m:rPr>
                                <m:t>∂</m:t>
                              </m:r>
                              <m:r>
                                <m:t>f</m:t>
                              </m:r>
                            </m:num>
                            <m:den>
                              <m:r>
                                <m:rPr>
                                  <m:sty m:val="p"/>
                                </m:rPr>
                                <m:t>∂</m:t>
                              </m:r>
                              <m:r>
                                <m:rPr>
                                  <m:sty m:val="p"/>
                                </m:rPr>
                                <m:t>ln</m:t>
                              </m:r>
                              <m:r>
                                <m:t>p</m:t>
                              </m:r>
                            </m:den>
                          </m:f>
                        </m:e>
                      </m:d>
                      <m:r>
                        <m:rPr>
                          <m:sty m:val="p"/>
                        </m:rPr>
                        <m:t>+</m:t>
                      </m:r>
                      <m:r>
                        <m:rPr>
                          <m:nor/>
                          <m:sty m:val="p"/>
                        </m:rPr>
                        <m:t>Sources</m:t>
                      </m:r>
                      <m:r>
                        <m:rPr>
                          <m:sty m:val="p"/>
                        </m:rPr>
                        <m:t>−</m:t>
                      </m:r>
                      <m:r>
                        <m:rPr>
                          <m:nor/>
                          <m:sty m:val="p"/>
                        </m:rPr>
                        <m:t>Losses</m:t>
                      </m:r>
                      <m:r>
                        <m:rPr>
                          <m:sty m:val="p"/>
                        </m:rPr>
                        <m:t>,</m:t>
                      </m:r>
                      <m:r>
                        <m:t>  </m:t>
                      </m:r>
                      <m:d>
                        <m:dPr>
                          <m:begChr m:val="("/>
                          <m:sepChr m:val=""/>
                          <m:endChr m:val=")"/>
                          <m:grow/>
                        </m:dPr>
                        <m:e>
                          <m:r>
                            <m:t>1</m:t>
                          </m:r>
                        </m:e>
                      </m:d>
                    </m:oMath>
                  </m:oMathPara>
                </a14:m>
              </a:p>
              <a:p>
                <a:pPr lvl="0" indent="0" marL="0">
                  <a:buNone/>
                </a:pPr>
                <a:r>
                  <a:rPr/>
                  <a:t>It captures four main transport processes:</a:t>
                </a:r>
              </a:p>
              <a:p>
                <a:pPr lvl="0"/>
                <a:r>
                  <a:rPr/>
                  <a:t>spatial diffusion (particle scattering)</a:t>
                </a:r>
              </a:p>
              <a:p>
                <a:pPr lvl="0"/>
                <a:r>
                  <a:rPr/>
                  <a:t>advection with the solar wind</a:t>
                </a:r>
              </a:p>
              <a:p>
                <a:pPr lvl="0"/>
                <a:r>
                  <a:rPr/>
                  <a:t>drifts (such as gradient and curvature drifts)</a:t>
                </a:r>
              </a:p>
              <a:p>
                <a:pPr lvl="0"/>
                <a:r>
                  <a:rPr/>
                  <a:t>adiabatic energy change</a:t>
                </a:r>
              </a:p>
              <a:p>
                <a:pPr lvl="0" indent="0" marL="0">
                  <a:buNone/>
                </a:pPr>
                <a:r>
                  <a:rPr/>
                  <a:t>However, these frameworks struggle to explain all the dynamics observed.</a:t>
                </a:r>
              </a:p>
            </p:txBody>
          </p:sp>
        </mc:Choice>
      </mc:AlternateContent>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Dropouts</a:t>
            </a:r>
          </a:p>
        </p:txBody>
      </p:sp>
      <p:pic>
        <p:nvPicPr>
          <p:cNvPr descr="./figures/tanTurbulentOriginsParticle2023-fig1b.png" id="0" name="Picture 1"/>
          <p:cNvPicPr>
            <a:picLocks noGrp="1" noChangeAspect="1"/>
          </p:cNvPicPr>
          <p:nvPr/>
        </p:nvPicPr>
        <p:blipFill>
          <a:blip r:embed="rId2"/>
          <a:stretch>
            <a:fillRect/>
          </a:stretch>
        </p:blipFill>
        <p:spPr bwMode="auto">
          <a:xfrm>
            <a:off x="2755900" y="1193800"/>
            <a:ext cx="3619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Time profiles of lowenergy He ion intensities recorded by the Wind/LEMT sensor showing a gradual SEP event beginning on 1997 November 6. A dropout in ion intensity lasting about 2 hr can be seen during the decay phase of the gradual event. (Tan 2023)</a:t>
            </a:r>
          </a:p>
        </p:txBody>
      </p:sp>
      <p:pic>
        <p:nvPicPr>
          <p:cNvPr descr="./figures/tanTurbulentOriginsParticle2023-fig4.png" id="0" name="Picture 1"/>
          <p:cNvPicPr>
            <a:picLocks noGrp="1" noChangeAspect="1"/>
          </p:cNvPicPr>
          <p:nvPr/>
        </p:nvPicPr>
        <p:blipFill>
          <a:blip r:embed="rId3"/>
          <a:stretch>
            <a:fillRect/>
          </a:stretch>
        </p:blipFill>
        <p:spPr bwMode="auto">
          <a:xfrm>
            <a:off x="3683000" y="1193800"/>
            <a:ext cx="1790700" cy="28829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457200" y="4076700"/>
                <a:ext cx="8229600" cy="508000"/>
              </a:xfrm>
              <a:prstGeom prst="rect">
                <a:avLst/>
              </a:prstGeom>
              <a:noFill/>
            </p:spPr>
            <p:txBody>
              <a:bodyPr/>
              <a:lstStyle/>
              <a:p>
                <a:pPr lvl="0" indent="0" marL="0" algn="ctr">
                  <a:buNone/>
                </a:pPr>
                <a:r>
                  <a:rPr/>
                  <a:t>dropout period having </a:t>
                </a:r>
                <a14:m>
                  <m:oMath xmlns:m="http://schemas.openxmlformats.org/officeDocument/2006/math">
                    <m:sSub>
                      <m:e>
                        <m:r>
                          <m:t>θ</m:t>
                        </m:r>
                      </m:e>
                      <m:sub>
                        <m:r>
                          <m:t>B</m:t>
                        </m:r>
                        <m:r>
                          <m:t>V</m:t>
                        </m:r>
                      </m:sub>
                    </m:sSub>
                    <m:r>
                      <m:rPr>
                        <m:sty m:val="p"/>
                      </m:rPr>
                      <m:t>∼</m:t>
                    </m:r>
                    <m:r>
                      <m:t>0</m:t>
                    </m:r>
                    <m:r>
                      <m:rPr>
                        <m:sty m:val="p"/>
                      </m:rPr>
                      <m:t>°</m:t>
                    </m:r>
                  </m:oMath>
                </a14:m>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Reservoir</a:t>
            </a:r>
          </a:p>
        </p:txBody>
      </p:sp>
      <p:sp>
        <p:nvSpPr>
          <p:cNvPr id="4" name="Text Placeholder 3"/>
          <p:cNvSpPr>
            <a:spLocks noGrp="1"/>
          </p:cNvSpPr>
          <p:nvPr>
            <p:ph idx="2" sz="half" type="body"/>
          </p:nvPr>
        </p:nvSpPr>
        <p:spPr/>
        <p:txBody>
          <a:bodyPr/>
          <a:lstStyle/>
          <a:p>
            <a:pPr lvl="0" indent="0" marL="0">
              <a:buNone/>
            </a:pPr>
            <a:r>
              <a:rPr/>
              <a:t>A region where the intensities and energy spectra throughout much of the inner heliosphere (see Fig. 52: top right panel) at different azimuthal, radial, and latitudinal locations are nearly identical</a:t>
            </a:r>
          </a:p>
        </p:txBody>
      </p:sp>
      <p:pic>
        <p:nvPicPr>
          <p:cNvPr descr="figures/reamesTwoSourcesSolar2013-fig6.png" id="0" name="Picture 1"/>
          <p:cNvPicPr>
            <a:picLocks noGrp="1" noChangeAspect="1"/>
          </p:cNvPicPr>
          <p:nvPr/>
        </p:nvPicPr>
        <p:blipFill>
          <a:blip r:embed="rId2"/>
          <a:stretch>
            <a:fillRect/>
          </a:stretch>
        </p:blipFill>
        <p:spPr bwMode="auto">
          <a:xfrm>
            <a:off x="4000500" y="203200"/>
            <a:ext cx="4229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Intensity-time profiles for protons in the 1979 March 1 event at 3 spacecraft are shown in the upper left panel with times of shock passage indicated by S for each. Energy spectra in the “reservoir” at time R are shown in the upper right panel while the paths of the spacecraft through a sketch of the CME are shown below (Reames 2013)</a:t>
            </a:r>
          </a:p>
        </p:txBody>
      </p:sp>
      <p:sp>
        <p:nvSpPr>
          <p:cNvPr id="3" name="Content Placeholder 2"/>
          <p:cNvSpPr>
            <a:spLocks noGrp="1"/>
          </p:cNvSpPr>
          <p:nvPr>
            <p:ph idx="1"/>
          </p:nvPr>
        </p:nvSpPr>
        <p:spPr/>
        <p:txBody>
          <a:bodyPr/>
          <a:lstStyle/>
          <a:p>
            <a:pPr lvl="0" indent="0" marL="0">
              <a:buNone/>
            </a:pPr>
            <a:r>
              <a:rPr/>
              <a:t>Effective cross-field and non-diffusive transport (Lario 2010)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Anomalous transport and non-Markovian phenomena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Para xmlns:m="http://schemas.openxmlformats.org/officeDocument/2006/math">
                    <m:oMathParaPr>
                      <m:jc m:val="center"/>
                    </m:oMathParaPr>
                    <m:oMath>
                      <m:d>
                        <m:dPr>
                          <m:begChr m:val="⟨"/>
                          <m:sepChr m:val=""/>
                          <m:endChr m:val="⟩"/>
                          <m:grow/>
                        </m:dPr>
                        <m:e>
                          <m:r>
                            <m:t>Δ</m:t>
                          </m:r>
                          <m:sSup>
                            <m:e>
                              <m:r>
                                <m:t>x</m:t>
                              </m:r>
                            </m:e>
                            <m:sup>
                              <m:r>
                                <m:t>2</m:t>
                              </m:r>
                            </m:sup>
                          </m:sSup>
                          <m:d>
                            <m:dPr>
                              <m:begChr m:val="("/>
                              <m:sepChr m:val=""/>
                              <m:endChr m:val=")"/>
                              <m:grow/>
                            </m:dPr>
                            <m:e>
                              <m:r>
                                <m:t>t</m:t>
                              </m:r>
                            </m:e>
                          </m:d>
                        </m:e>
                      </m:d>
                      <m:r>
                        <m:rPr>
                          <m:sty m:val="p"/>
                        </m:rPr>
                        <m:t>∝</m:t>
                      </m:r>
                      <m:sSup>
                        <m:e>
                          <m:r>
                            <m:t>t</m:t>
                          </m:r>
                        </m:e>
                        <m:sup>
                          <m:r>
                            <m:t>α</m:t>
                          </m:r>
                        </m:sup>
                      </m:sSup>
                    </m:oMath>
                  </m:oMathPara>
                </a14:m>
              </a:p>
              <a:p>
                <a:pPr lvl="0" indent="0" marL="0">
                  <a:buNone/>
                </a:pPr>
                <a:r>
                  <a:rPr/>
                  <a:t>Perri and Zimbardo (2007)</a:t>
                </a:r>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Turbulent Magnetic Fluctuations</a:t>
            </a:r>
          </a:p>
        </p:txBody>
      </p:sp>
      <p:pic>
        <p:nvPicPr>
          <p:cNvPr descr="./figures/grecoPartialVarianceIncrements2017-fig1.png" id="0" name="Picture 1"/>
          <p:cNvPicPr>
            <a:picLocks noGrp="1" noChangeAspect="1"/>
          </p:cNvPicPr>
          <p:nvPr/>
        </p:nvPicPr>
        <p:blipFill>
          <a:blip r:embed="rId3"/>
          <a:stretch>
            <a:fillRect/>
          </a:stretch>
        </p:blipFill>
        <p:spPr bwMode="auto">
          <a:xfrm>
            <a:off x="3213100" y="1193800"/>
            <a:ext cx="2717800" cy="2882900"/>
          </a:xfrm>
          <a:prstGeom prst="rect">
            <a:avLst/>
          </a:prstGeom>
          <a:noFill/>
          <a:ln w="9525">
            <a:noFill/>
            <a:headEnd/>
            <a:tailEnd/>
          </a:ln>
        </p:spPr>
      </p:pic>
      <mc:AlternateContent xmlns:mc="http://schemas.openxmlformats.org/markup-compatibility/2006">
        <mc:Choice xmlns:a14="http://schemas.microsoft.com/office/drawing/2010/main" Requires="a14">
          <p:sp>
            <p:nvSpPr>
              <p:cNvPr id="1" name="TextBox 3"/>
              <p:cNvSpPr txBox="1"/>
              <p:nvPr/>
            </p:nvSpPr>
            <p:spPr>
              <a:xfrm>
                <a:off x="457200" y="4076700"/>
                <a:ext cx="8229600" cy="508000"/>
              </a:xfrm>
              <a:prstGeom prst="rect">
                <a:avLst/>
              </a:prstGeom>
              <a:noFill/>
            </p:spPr>
            <p:txBody>
              <a:bodyPr/>
              <a:lstStyle/>
              <a:p>
                <a:pPr lvl="0" indent="0" marL="0" algn="ctr">
                  <a:buNone/>
                </a:pPr>
                <a:r>
                  <a:rPr/>
                  <a:t>PDF of the out-of-plane electric current density </a:t>
                </a:r>
                <a14:m>
                  <m:oMath xmlns:m="http://schemas.openxmlformats.org/officeDocument/2006/math">
                    <m:sSub>
                      <m:e>
                        <m:r>
                          <m:t>J</m:t>
                        </m:r>
                      </m:e>
                      <m:sub>
                        <m:r>
                          <m:t>z</m:t>
                        </m:r>
                      </m:sub>
                    </m:sSub>
                  </m:oMath>
                </a14:m>
                <a:r>
                  <a:rPr/>
                  <a:t> from a 2D MHD simulation, compared to a reference Gaussian (standard deviation </a:t>
                </a:r>
                <a14:m>
                  <m:oMath xmlns:m="http://schemas.openxmlformats.org/officeDocument/2006/math">
                    <m:r>
                      <m:t>σ</m:t>
                    </m:r>
                  </m:oMath>
                </a14:m>
                <a:r>
                  <a:rPr/>
                  <a:t>). For each region I, II, and III, magnetic field lines (contours of constant magnetic potential </a:t>
                </a:r>
                <a14:m>
                  <m:oMath xmlns:m="http://schemas.openxmlformats.org/officeDocument/2006/math">
                    <m:sSub>
                      <m:e>
                        <m:r>
                          <m:t>A</m:t>
                        </m:r>
                      </m:e>
                      <m:sub>
                        <m:r>
                          <m:t>z</m:t>
                        </m:r>
                      </m:sub>
                    </m:sSub>
                  </m:oMath>
                </a14:m>
                <a:r>
                  <a:rPr/>
                  <a:t>: &gt; 0 solid, &lt; 0 dashed) are shown; the colored (red) regions are places where the selected band (I, II, or III) contributes. (Greco et al. 2017)</a:t>
                </a:r>
              </a:p>
            </p:txBody>
          </p:sp>
        </mc:Choice>
      </mc:AlternateContent>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Kinetic-scale solar wind current sheets</dc:title>
  <dc:creator/>
  <cp:keywords/>
  <dcterms:created xsi:type="dcterms:W3CDTF">2026-01-12T17:30:33Z</dcterms:created>
  <dcterms:modified xsi:type="dcterms:W3CDTF">2026-01-12T17:30:33Z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quarto-vars">
    <vt:lpwstr/>
  </property>
  <property fmtid="{D5CDD505-2E9C-101B-9397-08002B2CF9AE}" pid="3" name="biblio-config">
    <vt:lpwstr>True</vt:lpwstr>
  </property>
  <property fmtid="{D5CDD505-2E9C-101B-9397-08002B2CF9AE}" pid="4" name="bibliography">
    <vt:lpwstr/>
  </property>
  <property fmtid="{D5CDD505-2E9C-101B-9397-08002B2CF9AE}" pid="5" name="engines">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Statistical characteristics and their role in energetic particle transport</vt:lpwstr>
  </property>
  <property fmtid="{D5CDD505-2E9C-101B-9397-08002B2CF9AE}" pid="11" name="toc-title">
    <vt:lpwstr>Table of contents</vt:lpwstr>
  </property>
</Properties>
</file>